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8" r:id="rId19"/>
    <p:sldId id="279" r:id="rId20"/>
    <p:sldId id="281" r:id="rId21"/>
    <p:sldId id="282" r:id="rId22"/>
    <p:sldId id="274" r:id="rId23"/>
    <p:sldId id="28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82" autoAdjust="0"/>
  </p:normalViewPr>
  <p:slideViewPr>
    <p:cSldViewPr>
      <p:cViewPr>
        <p:scale>
          <a:sx n="80" d="100"/>
          <a:sy n="80" d="100"/>
        </p:scale>
        <p:origin x="-72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6D1B9-2481-4937-AF08-DCF4B197C700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6B7C-E01B-4395-B7B6-97CD40C542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24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453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Template Features</a:t>
            </a:r>
          </a:p>
          <a:p>
            <a:r>
              <a:rPr lang="zh-TW" altLang="en-US" dirty="0" smtClean="0"/>
              <a:t>在</a:t>
            </a:r>
            <a:r>
              <a:rPr lang="en-US" altLang="zh-TW" sz="1200" dirty="0" smtClean="0"/>
              <a:t>query logs</a:t>
            </a:r>
            <a:r>
              <a:rPr lang="zh-TW" altLang="en-US" sz="1200" dirty="0" smtClean="0"/>
              <a:t>中</a:t>
            </a:r>
            <a:r>
              <a:rPr lang="en-US" altLang="zh-TW" sz="1200" dirty="0" smtClean="0"/>
              <a:t>query refinement</a:t>
            </a:r>
            <a:r>
              <a:rPr lang="zh-TW" altLang="en-US" sz="1200" dirty="0" smtClean="0"/>
              <a:t>的策略是非常的普遍的</a:t>
            </a:r>
            <a:endParaRPr lang="en-US" altLang="zh-TW" sz="1200" dirty="0" smtClean="0"/>
          </a:p>
          <a:p>
            <a:r>
              <a:rPr lang="zh-TW" altLang="en-US" sz="1200" dirty="0" smtClean="0"/>
              <a:t>利用</a:t>
            </a:r>
            <a:r>
              <a:rPr lang="en-US" altLang="zh-TW" sz="1200" dirty="0" err="1" smtClean="0"/>
              <a:t>Levenshtein</a:t>
            </a:r>
            <a:r>
              <a:rPr lang="en-US" altLang="zh-TW" sz="1200" dirty="0" smtClean="0"/>
              <a:t> edit distance</a:t>
            </a:r>
            <a:r>
              <a:rPr lang="zh-TW" altLang="en-US" sz="1200" dirty="0" smtClean="0"/>
              <a:t>制定</a:t>
            </a:r>
            <a:r>
              <a:rPr lang="en-US" altLang="zh-TW" sz="1200" dirty="0" smtClean="0"/>
              <a:t>templates</a:t>
            </a:r>
            <a:r>
              <a:rPr lang="zh-TW" altLang="en-US" sz="1200" dirty="0" smtClean="0"/>
              <a:t>來計算</a:t>
            </a:r>
            <a:r>
              <a:rPr lang="en-US" altLang="zh-TW" sz="1200" dirty="0" smtClean="0"/>
              <a:t>query refinements </a:t>
            </a:r>
            <a:r>
              <a:rPr lang="zh-TW" altLang="en-US" sz="1200" dirty="0" smtClean="0"/>
              <a:t>的相似度</a:t>
            </a:r>
            <a:endParaRPr lang="en-US" altLang="zh-TW" sz="1200" dirty="0" smtClean="0"/>
          </a:p>
          <a:p>
            <a:endParaRPr lang="en-US" altLang="zh-TW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Temporal Features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時間越靠近的兩個連續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，屬於同一個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的機率越大，越相似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566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supervised machine learning process</a:t>
            </a:r>
            <a:r>
              <a:rPr lang="zh-TW" altLang="en-US" dirty="0" smtClean="0"/>
              <a:t>整合</a:t>
            </a:r>
            <a:r>
              <a:rPr lang="en-US" altLang="zh-TW" dirty="0" smtClean="0"/>
              <a:t>4</a:t>
            </a:r>
            <a:r>
              <a:rPr lang="zh-TW" altLang="en-US" dirty="0" smtClean="0"/>
              <a:t>個</a:t>
            </a:r>
            <a:r>
              <a:rPr lang="en-US" altLang="zh-TW" dirty="0" smtClean="0"/>
              <a:t>feature</a:t>
            </a:r>
            <a:r>
              <a:rPr lang="zh-TW" altLang="en-US" dirty="0" smtClean="0"/>
              <a:t>的相似度，得到每個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之間的整體相似度</a:t>
            </a:r>
            <a:endParaRPr lang="en-US" altLang="zh-TW" dirty="0" smtClean="0"/>
          </a:p>
          <a:p>
            <a:r>
              <a:rPr lang="en-US" altLang="zh-TW" dirty="0" smtClean="0"/>
              <a:t>Task Identification</a:t>
            </a:r>
            <a:r>
              <a:rPr lang="zh-TW" altLang="en-US" dirty="0" smtClean="0"/>
              <a:t>將明顯相似的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分為同一個</a:t>
            </a:r>
            <a:r>
              <a:rPr lang="en-US" altLang="zh-TW" dirty="0" smtClean="0"/>
              <a:t>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479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100" dirty="0" smtClean="0"/>
              <a:t>Apply GC to the set of subtasks:</a:t>
            </a:r>
            <a:r>
              <a:rPr lang="zh-TW" altLang="en-US" sz="2100" dirty="0" smtClean="0"/>
              <a:t>建立</a:t>
            </a:r>
            <a:r>
              <a:rPr lang="en-US" altLang="zh-TW" sz="2100" dirty="0" smtClean="0"/>
              <a:t>subtask graph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043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*</a:t>
            </a:r>
            <a:r>
              <a:rPr lang="en-US" altLang="zh-TW" dirty="0" smtClean="0"/>
              <a:t>C1~C5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個典型的分類方法結合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個優化方法</a:t>
            </a:r>
            <a:endParaRPr lang="en-US" altLang="zh-TW" dirty="0" smtClean="0"/>
          </a:p>
          <a:p>
            <a:r>
              <a:rPr lang="en-US" altLang="zh-TW" dirty="0" smtClean="0"/>
              <a:t>FS1~FS6</a:t>
            </a:r>
            <a:r>
              <a:rPr lang="zh-TW" altLang="en-US" dirty="0" smtClean="0"/>
              <a:t>使用不同</a:t>
            </a:r>
            <a:r>
              <a:rPr lang="en-US" altLang="zh-TW" dirty="0" smtClean="0"/>
              <a:t>feature</a:t>
            </a:r>
            <a:r>
              <a:rPr lang="zh-TW" altLang="en-US" dirty="0" smtClean="0"/>
              <a:t>的結果</a:t>
            </a:r>
            <a:endParaRPr lang="en-US" altLang="zh-TW" dirty="0" smtClean="0"/>
          </a:p>
          <a:p>
            <a:r>
              <a:rPr lang="zh-TW" altLang="en-US" dirty="0" smtClean="0"/>
              <a:t>*為了再次確認</a:t>
            </a:r>
            <a:r>
              <a:rPr lang="en-US" altLang="zh-TW" dirty="0" smtClean="0"/>
              <a:t>conceptual</a:t>
            </a:r>
            <a:r>
              <a:rPr lang="zh-TW" altLang="en-US" dirty="0" smtClean="0"/>
              <a:t>的重要性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57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*</a:t>
            </a:r>
            <a:r>
              <a:rPr lang="zh-TW" altLang="en-US" dirty="0" smtClean="0"/>
              <a:t>一個</a:t>
            </a:r>
            <a:r>
              <a:rPr lang="en-US" altLang="zh-TW" dirty="0" smtClean="0"/>
              <a:t>search task</a:t>
            </a:r>
            <a:r>
              <a:rPr lang="zh-TW" altLang="en-US" dirty="0" smtClean="0"/>
              <a:t>呈現了使用者在搜尋網站上需要的資訊</a:t>
            </a:r>
            <a:endParaRPr lang="en-US" altLang="zh-TW" dirty="0" smtClean="0"/>
          </a:p>
          <a:p>
            <a:r>
              <a:rPr lang="zh-TW" altLang="en-US" dirty="0" smtClean="0"/>
              <a:t>*因此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的辨識對搜尋引擎來說是很重要的，可以提供有價值的資訊，讓使用者決定搜尋結果的滿意度，並預測了使用者的意圖，提供建議的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給使用者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84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200" dirty="0" smtClean="0"/>
              <a:t>有研究指出，</a:t>
            </a:r>
            <a:r>
              <a:rPr lang="en-US" altLang="zh-TW" sz="2200" dirty="0" smtClean="0"/>
              <a:t>task</a:t>
            </a:r>
            <a:r>
              <a:rPr lang="zh-TW" altLang="en-US" sz="2200" dirty="0" smtClean="0"/>
              <a:t>比起單一</a:t>
            </a:r>
            <a:r>
              <a:rPr lang="en-US" altLang="zh-TW" sz="2200" dirty="0" smtClean="0"/>
              <a:t>query</a:t>
            </a:r>
            <a:r>
              <a:rPr lang="zh-TW" altLang="en-US" sz="2200" dirty="0" smtClean="0"/>
              <a:t>或</a:t>
            </a:r>
            <a:r>
              <a:rPr lang="en-US" altLang="zh-TW" sz="2200" dirty="0" smtClean="0"/>
              <a:t>session</a:t>
            </a:r>
            <a:r>
              <a:rPr lang="zh-TW" altLang="en-US" sz="2200" dirty="0" smtClean="0"/>
              <a:t>，是比較好的訊息單元</a:t>
            </a:r>
            <a:endParaRPr lang="en-US" altLang="zh-TW" sz="2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200" dirty="0" smtClean="0"/>
              <a:t>session-based : “hotel in LA”</a:t>
            </a:r>
            <a:r>
              <a:rPr lang="zh-TW" altLang="en-US" sz="2200" dirty="0" smtClean="0"/>
              <a:t>在</a:t>
            </a:r>
            <a:r>
              <a:rPr lang="en-US" altLang="zh-TW" sz="2200" dirty="0" smtClean="0"/>
              <a:t>”</a:t>
            </a:r>
            <a:r>
              <a:rPr lang="zh-TW" altLang="en-US" sz="2200" dirty="0" smtClean="0"/>
              <a:t>計畫去</a:t>
            </a:r>
            <a:r>
              <a:rPr lang="en-US" altLang="zh-TW" sz="2200" dirty="0" smtClean="0"/>
              <a:t>LA</a:t>
            </a:r>
            <a:r>
              <a:rPr lang="zh-TW" altLang="en-US" sz="2200" dirty="0" smtClean="0"/>
              <a:t>旅行</a:t>
            </a:r>
            <a:r>
              <a:rPr lang="en-US" altLang="zh-TW" sz="2200" dirty="0" smtClean="0"/>
              <a:t>”</a:t>
            </a:r>
            <a:r>
              <a:rPr lang="zh-TW" altLang="en-US" sz="2200" dirty="0" smtClean="0"/>
              <a:t>的</a:t>
            </a:r>
            <a:r>
              <a:rPr lang="en-US" altLang="zh-TW" sz="2200" dirty="0" smtClean="0"/>
              <a:t>task</a:t>
            </a:r>
            <a:r>
              <a:rPr lang="zh-TW" altLang="en-US" sz="2200" dirty="0" smtClean="0"/>
              <a:t>中</a:t>
            </a:r>
            <a:endParaRPr lang="en-US" altLang="zh-TW" sz="2200" dirty="0" smtClean="0"/>
          </a:p>
          <a:p>
            <a:endParaRPr lang="en-US" altLang="zh-TW" sz="1200" dirty="0" smtClean="0"/>
          </a:p>
          <a:p>
            <a:r>
              <a:rPr lang="en-US" altLang="zh-TW" sz="1200" dirty="0" smtClean="0"/>
              <a:t>Session</a:t>
            </a:r>
            <a:r>
              <a:rPr lang="zh-TW" altLang="en-US" sz="1200" dirty="0" smtClean="0"/>
              <a:t>的問題是一個</a:t>
            </a:r>
            <a:r>
              <a:rPr lang="en-US" altLang="zh-TW" sz="1200" dirty="0" smtClean="0"/>
              <a:t>session</a:t>
            </a:r>
            <a:r>
              <a:rPr lang="zh-TW" altLang="en-US" sz="1200" dirty="0" smtClean="0"/>
              <a:t>裡的</a:t>
            </a:r>
            <a:r>
              <a:rPr lang="en-US" altLang="zh-TW" sz="1200" dirty="0" smtClean="0"/>
              <a:t>query</a:t>
            </a:r>
            <a:r>
              <a:rPr lang="zh-TW" altLang="en-US" sz="1200" dirty="0" smtClean="0"/>
              <a:t>可能會包含許多使用者不同的意圖，如果不加以區別的使用這些</a:t>
            </a:r>
            <a:r>
              <a:rPr lang="en-US" altLang="zh-TW" sz="1200" dirty="0" smtClean="0"/>
              <a:t>query</a:t>
            </a:r>
            <a:r>
              <a:rPr lang="zh-TW" altLang="en-US" sz="1200" dirty="0" smtClean="0"/>
              <a:t>可能會推薦和原來</a:t>
            </a:r>
            <a:r>
              <a:rPr lang="en-US" altLang="zh-TW" sz="1200" dirty="0" smtClean="0"/>
              <a:t>query</a:t>
            </a:r>
            <a:r>
              <a:rPr lang="zh-TW" altLang="en-US" sz="1200" dirty="0" smtClean="0"/>
              <a:t>不相關的</a:t>
            </a:r>
            <a:r>
              <a:rPr lang="en-US" altLang="zh-TW" sz="1200" dirty="0" err="1" smtClean="0"/>
              <a:t>quer</a:t>
            </a:r>
            <a:endParaRPr lang="en-US" altLang="zh-TW" sz="1200" dirty="0" smtClean="0"/>
          </a:p>
          <a:p>
            <a:endParaRPr lang="en-US" altLang="zh-TW" sz="1200" dirty="0" smtClean="0"/>
          </a:p>
          <a:p>
            <a:r>
              <a:rPr lang="zh-TW" altLang="en-US" sz="1200" dirty="0" smtClean="0"/>
              <a:t>而</a:t>
            </a:r>
            <a:r>
              <a:rPr lang="en-US" altLang="zh-TW" sz="1200" dirty="0" smtClean="0"/>
              <a:t>task</a:t>
            </a:r>
            <a:r>
              <a:rPr lang="zh-TW" altLang="en-US" sz="1200" dirty="0" smtClean="0"/>
              <a:t>則是在一個時序內的</a:t>
            </a:r>
            <a:r>
              <a:rPr lang="en-US" altLang="zh-TW" sz="1200" dirty="0" smtClean="0"/>
              <a:t>query</a:t>
            </a:r>
            <a:r>
              <a:rPr lang="zh-TW" altLang="en-US" sz="1200" dirty="0" smtClean="0"/>
              <a:t>，彼此之間是有相關的</a:t>
            </a: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60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*因為以下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個原因辨識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是一件不簡單的事</a:t>
            </a:r>
            <a:endParaRPr lang="en-US" altLang="zh-TW" dirty="0" smtClean="0"/>
          </a:p>
          <a:p>
            <a:r>
              <a:rPr lang="zh-TW" altLang="en-US" dirty="0" smtClean="0"/>
              <a:t>*第一個原因，決定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是否屬於同一個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很不</a:t>
            </a:r>
            <a:r>
              <a:rPr lang="en-US" altLang="zh-TW" dirty="0" smtClean="0"/>
              <a:t>trivial</a:t>
            </a:r>
          </a:p>
          <a:p>
            <a:r>
              <a:rPr lang="zh-TW" altLang="en-US" dirty="0" smtClean="0"/>
              <a:t>  需要一個語意機制來辨識</a:t>
            </a:r>
            <a:r>
              <a:rPr lang="en-US" altLang="zh-TW" dirty="0" smtClean="0"/>
              <a:t>query refinements</a:t>
            </a:r>
            <a:r>
              <a:rPr lang="zh-TW" altLang="en-US" dirty="0" smtClean="0"/>
              <a:t>的主題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70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*</a:t>
            </a:r>
            <a:r>
              <a:rPr lang="zh-TW" altLang="en-US" dirty="0" smtClean="0"/>
              <a:t>第二個原因</a:t>
            </a:r>
            <a:r>
              <a:rPr lang="en-US" altLang="zh-TW" dirty="0" smtClean="0"/>
              <a:t>:</a:t>
            </a:r>
            <a:r>
              <a:rPr lang="zh-TW" altLang="en-US" dirty="0" smtClean="0"/>
              <a:t>重一個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或是一則短篇文字中來推斷語意是很複雜的工作</a:t>
            </a:r>
            <a:endParaRPr lang="en-US" altLang="zh-TW" dirty="0" smtClean="0"/>
          </a:p>
          <a:p>
            <a:r>
              <a:rPr lang="zh-TW" altLang="en-US" dirty="0" smtClean="0"/>
              <a:t>   在過去 爐闕賽 利用簡單的對照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中每一個單字在</a:t>
            </a:r>
            <a:r>
              <a:rPr lang="en-US" altLang="zh-TW" dirty="0" err="1" smtClean="0"/>
              <a:t>wikipedia</a:t>
            </a:r>
            <a:r>
              <a:rPr lang="zh-TW" altLang="en-US" dirty="0" smtClean="0"/>
              <a:t>文章中出現過的字</a:t>
            </a:r>
            <a:endParaRPr lang="en-US" altLang="zh-TW" dirty="0" smtClean="0"/>
          </a:p>
          <a:p>
            <a:r>
              <a:rPr lang="zh-TW" altLang="en-US" dirty="0" smtClean="0"/>
              <a:t>會造成許多字的模糊</a:t>
            </a:r>
            <a:endParaRPr lang="en-US" altLang="zh-TW" dirty="0" smtClean="0"/>
          </a:p>
          <a:p>
            <a:r>
              <a:rPr lang="zh-TW" altLang="en-US" dirty="0" smtClean="0"/>
              <a:t>   </a:t>
            </a:r>
            <a:endParaRPr lang="en-US" altLang="zh-TW" dirty="0" smtClean="0"/>
          </a:p>
          <a:p>
            <a:r>
              <a:rPr lang="en-US" altLang="zh-TW" dirty="0" smtClean="0"/>
              <a:t>*</a:t>
            </a:r>
            <a:r>
              <a:rPr lang="zh-TW" altLang="en-US" dirty="0" smtClean="0"/>
              <a:t>第三個原因是</a:t>
            </a:r>
            <a:r>
              <a:rPr lang="en-US" altLang="zh-TW" dirty="0" smtClean="0"/>
              <a:t>task</a:t>
            </a:r>
            <a:r>
              <a:rPr lang="zh-TW" altLang="en-US" dirty="0" smtClean="0"/>
              <a:t>在一個</a:t>
            </a:r>
            <a:r>
              <a:rPr lang="en-US" altLang="zh-TW" dirty="0" smtClean="0"/>
              <a:t>session</a:t>
            </a:r>
            <a:r>
              <a:rPr lang="zh-TW" altLang="en-US" dirty="0" smtClean="0"/>
              <a:t>中可能會交錯</a:t>
            </a:r>
            <a:endParaRPr lang="en-US" altLang="zh-TW" dirty="0" smtClean="0"/>
          </a:p>
          <a:p>
            <a:r>
              <a:rPr lang="zh-TW" altLang="en-US" dirty="0" smtClean="0"/>
              <a:t>過去的作法</a:t>
            </a:r>
            <a:r>
              <a:rPr lang="en-US" altLang="zh-TW" dirty="0" smtClean="0"/>
              <a:t>sequential</a:t>
            </a:r>
            <a:r>
              <a:rPr lang="zh-TW" altLang="en-US" dirty="0" smtClean="0"/>
              <a:t>是選擇忽略這個問題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後來有人提出</a:t>
            </a:r>
            <a:r>
              <a:rPr lang="en-US" altLang="zh-TW" sz="2000" dirty="0" smtClean="0"/>
              <a:t>Graph Cut algorithm</a:t>
            </a:r>
            <a:r>
              <a:rPr lang="zh-TW" altLang="en-US" sz="1200" baseline="0" dirty="0" smtClean="0"/>
              <a:t>，能正確的解決</a:t>
            </a:r>
            <a:r>
              <a:rPr lang="en-US" altLang="zh-TW" sz="1200" baseline="0" dirty="0" smtClean="0"/>
              <a:t>task</a:t>
            </a:r>
            <a:r>
              <a:rPr lang="zh-TW" altLang="en-US" sz="1200" baseline="0" dirty="0" smtClean="0"/>
              <a:t>交錯的問題，不過會產生</a:t>
            </a:r>
            <a:r>
              <a:rPr lang="en-US" altLang="zh-TW" sz="1200" baseline="0" dirty="0" smtClean="0"/>
              <a:t>2</a:t>
            </a:r>
            <a:r>
              <a:rPr lang="zh-TW" altLang="en-US" sz="1200" baseline="0" dirty="0" smtClean="0"/>
              <a:t>個問題</a:t>
            </a:r>
            <a:endParaRPr lang="en-US" altLang="zh-TW" sz="12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aseline="0" dirty="0" smtClean="0"/>
              <a:t>1.</a:t>
            </a:r>
            <a:r>
              <a:rPr lang="zh-TW" altLang="en-US" sz="1200" baseline="0" dirty="0" smtClean="0"/>
              <a:t>過度合併</a:t>
            </a:r>
            <a:endParaRPr lang="en-US" altLang="zh-TW" sz="120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aseline="0" dirty="0" smtClean="0"/>
              <a:t>2.</a:t>
            </a:r>
            <a:r>
              <a:rPr lang="zh-TW" altLang="en-US" sz="1200" baseline="0" dirty="0" smtClean="0"/>
              <a:t>花費太多的時間計算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586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•</a:t>
            </a:r>
            <a:r>
              <a:rPr lang="zh-TW" altLang="en-US" dirty="0" smtClean="0"/>
              <a:t>採用</a:t>
            </a:r>
            <a:r>
              <a:rPr lang="en-US" altLang="zh-TW" dirty="0" smtClean="0"/>
              <a:t>lexical, conceptual, template and temporal features</a:t>
            </a:r>
            <a:r>
              <a:rPr lang="zh-TW" altLang="en-US" dirty="0" smtClean="0"/>
              <a:t> 來計算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的相似度，用來評估兩個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是否該被分再同一個</a:t>
            </a:r>
            <a:r>
              <a:rPr lang="en-US" altLang="zh-TW" dirty="0" smtClean="0"/>
              <a:t>task</a:t>
            </a:r>
          </a:p>
          <a:p>
            <a:r>
              <a:rPr lang="en-US" altLang="zh-TW" dirty="0" smtClean="0"/>
              <a:t>*</a:t>
            </a:r>
            <a:r>
              <a:rPr lang="zh-TW" altLang="en-US" dirty="0" smtClean="0"/>
              <a:t>利用</a:t>
            </a:r>
            <a:r>
              <a:rPr lang="en-US" altLang="zh-TW" dirty="0" err="1" smtClean="0"/>
              <a:t>Probase</a:t>
            </a:r>
            <a:r>
              <a:rPr lang="zh-TW" altLang="en-US" dirty="0" smtClean="0"/>
              <a:t>來建立概念機制來推斷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的基本概念含意</a:t>
            </a:r>
            <a:endParaRPr lang="en-US" altLang="zh-TW" dirty="0" smtClean="0"/>
          </a:p>
          <a:p>
            <a:r>
              <a:rPr lang="en-US" altLang="zh-TW" dirty="0" smtClean="0"/>
              <a:t>•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multi-word terms</a:t>
            </a:r>
            <a:r>
              <a:rPr lang="zh-TW" altLang="en-US" dirty="0" smtClean="0"/>
              <a:t>而不是</a:t>
            </a:r>
            <a:r>
              <a:rPr lang="en-US" altLang="zh-TW" dirty="0" smtClean="0"/>
              <a:t>single words</a:t>
            </a:r>
            <a:r>
              <a:rPr lang="zh-TW" altLang="en-US" dirty="0" smtClean="0"/>
              <a:t>來辨識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所包孩的主題</a:t>
            </a:r>
            <a:r>
              <a:rPr lang="en-US" altLang="zh-TW" dirty="0" smtClean="0"/>
              <a:t> </a:t>
            </a:r>
            <a:r>
              <a:rPr lang="zh-TW" altLang="en-US" dirty="0" smtClean="0"/>
              <a:t>，並且會交叉主題相關的概念，強調共同概念，降低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的模糊性</a:t>
            </a:r>
            <a:endParaRPr lang="en-US" altLang="zh-TW" dirty="0" smtClean="0"/>
          </a:p>
          <a:p>
            <a:r>
              <a:rPr lang="en-US" altLang="zh-TW" dirty="0" smtClean="0"/>
              <a:t>•</a:t>
            </a:r>
            <a:r>
              <a:rPr lang="zh-TW" altLang="en-US" dirty="0" smtClean="0"/>
              <a:t>介紹</a:t>
            </a:r>
            <a:r>
              <a:rPr lang="en-US" altLang="zh-TW" dirty="0" smtClean="0"/>
              <a:t>Sequential Cut and Merge (SCM) algorithm</a:t>
            </a:r>
            <a:r>
              <a:rPr lang="zh-TW" altLang="en-US" dirty="0" smtClean="0"/>
              <a:t> 來辨識交錯的</a:t>
            </a:r>
            <a:r>
              <a:rPr lang="en-US" altLang="zh-TW" dirty="0" smtClean="0"/>
              <a:t>task 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96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6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*步驟一的時候會做解析</a:t>
            </a:r>
            <a:endParaRPr lang="en-US" altLang="zh-TW" dirty="0" smtClean="0"/>
          </a:p>
          <a:p>
            <a:r>
              <a:rPr lang="zh-TW" altLang="en-US" dirty="0" smtClean="0"/>
              <a:t>給一個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，會將它切成很多組</a:t>
            </a:r>
            <a:r>
              <a:rPr lang="en-US" altLang="zh-TW" dirty="0" smtClean="0"/>
              <a:t>term</a:t>
            </a:r>
            <a:r>
              <a:rPr lang="zh-TW" altLang="en-US" dirty="0" smtClean="0"/>
              <a:t>，每一組</a:t>
            </a:r>
            <a:r>
              <a:rPr lang="en-US" altLang="zh-TW" dirty="0" smtClean="0"/>
              <a:t>term</a:t>
            </a:r>
            <a:r>
              <a:rPr lang="zh-TW" altLang="en-US" dirty="0" smtClean="0"/>
              <a:t>切的概念是能對應到在</a:t>
            </a:r>
            <a:r>
              <a:rPr lang="en-US" altLang="zh-TW" dirty="0" err="1" smtClean="0"/>
              <a:t>Probase</a:t>
            </a:r>
            <a:r>
              <a:rPr lang="zh-TW" altLang="en-US" dirty="0" smtClean="0"/>
              <a:t>中最長的</a:t>
            </a:r>
            <a:r>
              <a:rPr lang="en-US" altLang="zh-TW" dirty="0" smtClean="0"/>
              <a:t>instance/attribute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*步驟二</a:t>
            </a:r>
            <a:r>
              <a:rPr lang="en-US" altLang="zh-TW" dirty="0" smtClean="0"/>
              <a:t>:</a:t>
            </a:r>
            <a:r>
              <a:rPr lang="zh-TW" altLang="en-US" dirty="0" smtClean="0"/>
              <a:t>概念化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parsing</a:t>
            </a:r>
            <a:r>
              <a:rPr lang="zh-TW" altLang="en-US" dirty="0" smtClean="0"/>
              <a:t>後一個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會有很多的</a:t>
            </a:r>
            <a:r>
              <a:rPr lang="en-US" altLang="zh-TW" dirty="0" smtClean="0"/>
              <a:t>instance/attribute</a:t>
            </a:r>
            <a:r>
              <a:rPr lang="zh-TW" altLang="en-US" dirty="0" smtClean="0"/>
              <a:t>，將它定義為</a:t>
            </a:r>
            <a:r>
              <a:rPr lang="en-US" altLang="zh-TW" dirty="0" smtClean="0"/>
              <a:t>T</a:t>
            </a:r>
            <a:r>
              <a:rPr lang="zh-TW" altLang="en-US" dirty="0" smtClean="0"/>
              <a:t>，我們想要得到代表這些</a:t>
            </a:r>
            <a:r>
              <a:rPr lang="en-US" altLang="zh-TW" dirty="0" smtClean="0"/>
              <a:t>instance</a:t>
            </a:r>
            <a:r>
              <a:rPr lang="zh-TW" altLang="en-US" dirty="0" smtClean="0"/>
              <a:t>前</a:t>
            </a:r>
            <a:r>
              <a:rPr lang="en-US" altLang="zh-TW" dirty="0" smtClean="0"/>
              <a:t>K</a:t>
            </a:r>
            <a:r>
              <a:rPr lang="zh-TW" altLang="en-US" dirty="0" smtClean="0"/>
              <a:t>個</a:t>
            </a:r>
            <a:r>
              <a:rPr lang="en-US" altLang="zh-TW" dirty="0" smtClean="0"/>
              <a:t>concept</a:t>
            </a:r>
            <a:r>
              <a:rPr lang="zh-TW" altLang="en-US" dirty="0" smtClean="0"/>
              <a:t>，這些</a:t>
            </a:r>
            <a:r>
              <a:rPr lang="en-US" altLang="zh-TW" dirty="0" smtClean="0"/>
              <a:t>concept</a:t>
            </a:r>
            <a:r>
              <a:rPr lang="zh-TW" altLang="en-US" dirty="0" smtClean="0"/>
              <a:t>都是在</a:t>
            </a:r>
            <a:r>
              <a:rPr lang="en-US" altLang="zh-TW" dirty="0" err="1" smtClean="0"/>
              <a:t>probase</a:t>
            </a:r>
            <a:r>
              <a:rPr lang="zh-TW" altLang="en-US" dirty="0" smtClean="0"/>
              <a:t>內可以找到的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*</a:t>
            </a:r>
            <a:r>
              <a:rPr lang="zh-TW" altLang="en-US" dirty="0" smtClean="0"/>
              <a:t>步驟三</a:t>
            </a:r>
            <a:r>
              <a:rPr lang="en-US" altLang="zh-TW" dirty="0" smtClean="0"/>
              <a:t>:</a:t>
            </a:r>
            <a:r>
              <a:rPr lang="zh-TW" altLang="en-US" dirty="0" smtClean="0"/>
              <a:t>計算</a:t>
            </a:r>
            <a:r>
              <a:rPr lang="en-US" altLang="zh-TW" dirty="0" smtClean="0"/>
              <a:t>query</a:t>
            </a:r>
            <a:r>
              <a:rPr lang="zh-TW" altLang="en-US" dirty="0" smtClean="0"/>
              <a:t>概念的相似度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18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計算</a:t>
            </a:r>
            <a:r>
              <a:rPr lang="en-US" altLang="zh-TW" dirty="0" smtClean="0"/>
              <a:t>N-word </a:t>
            </a:r>
            <a:r>
              <a:rPr lang="en-US" altLang="zh-TW" sz="2400" dirty="0" err="1" smtClean="0"/>
              <a:t>Jaccard</a:t>
            </a:r>
            <a:r>
              <a:rPr lang="zh-TW" altLang="en-US" sz="2400" dirty="0" smtClean="0"/>
              <a:t>和</a:t>
            </a:r>
            <a:r>
              <a:rPr lang="en-US" altLang="zh-TW" sz="2400" dirty="0" smtClean="0"/>
              <a:t>N-char </a:t>
            </a:r>
            <a:r>
              <a:rPr lang="en-US" altLang="zh-TW" sz="2400" dirty="0" err="1" smtClean="0"/>
              <a:t>Jaccard</a:t>
            </a:r>
            <a:endParaRPr lang="en-US" altLang="zh-TW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dirty="0" smtClean="0"/>
              <a:t>在計算</a:t>
            </a:r>
            <a:r>
              <a:rPr lang="en-US" altLang="zh-TW" sz="2400" dirty="0" smtClean="0"/>
              <a:t>N-word </a:t>
            </a:r>
            <a:r>
              <a:rPr lang="en-US" altLang="zh-TW" sz="4400" dirty="0" err="1" smtClean="0"/>
              <a:t>Jaccard</a:t>
            </a:r>
            <a:r>
              <a:rPr lang="zh-TW" altLang="en-US" sz="4400" dirty="0" smtClean="0"/>
              <a:t>時分為</a:t>
            </a:r>
            <a:r>
              <a:rPr lang="en-US" altLang="zh-TW" sz="4400" dirty="0" smtClean="0"/>
              <a:t>3</a:t>
            </a:r>
            <a:r>
              <a:rPr lang="zh-TW" altLang="en-US" sz="4400" dirty="0" smtClean="0"/>
              <a:t>個步驟</a:t>
            </a:r>
            <a:endParaRPr lang="en-US" altLang="zh-TW" sz="4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dirty="0" smtClean="0"/>
              <a:t>步驟一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將</a:t>
            </a:r>
            <a:r>
              <a:rPr lang="en-US" altLang="zh-TW" sz="4400" dirty="0" err="1" smtClean="0"/>
              <a:t>queryN</a:t>
            </a:r>
            <a:r>
              <a:rPr lang="zh-TW" altLang="en-US" sz="4400" dirty="0" smtClean="0"/>
              <a:t>個字</a:t>
            </a:r>
            <a:r>
              <a:rPr lang="en-US" altLang="zh-TW" sz="4400" dirty="0" smtClean="0"/>
              <a:t>N</a:t>
            </a:r>
            <a:r>
              <a:rPr lang="zh-TW" altLang="en-US" sz="4400" dirty="0" smtClean="0"/>
              <a:t>個字切</a:t>
            </a:r>
            <a:endParaRPr lang="en-US" altLang="zh-TW" sz="4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dirty="0" smtClean="0"/>
              <a:t>步驟二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計算</a:t>
            </a:r>
            <a:r>
              <a:rPr lang="en-US" altLang="zh-TW" sz="2400" dirty="0" smtClean="0"/>
              <a:t>N-word</a:t>
            </a:r>
            <a:r>
              <a:rPr lang="zh-TW" altLang="en-US" sz="2400" dirty="0" smtClean="0"/>
              <a:t>的相似值，兩個字同持出現的機率</a:t>
            </a:r>
            <a:endParaRPr lang="en-US" altLang="zh-TW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dirty="0" smtClean="0"/>
              <a:t>步驟三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以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從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算到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帶入，做步驟一和二</a:t>
            </a:r>
            <a:endParaRPr lang="en-US" altLang="zh-TW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 smtClean="0"/>
              <a:t>N-char </a:t>
            </a:r>
            <a:r>
              <a:rPr lang="en-US" altLang="zh-TW" sz="2400" dirty="0" err="1" smtClean="0"/>
              <a:t>Jaccard</a:t>
            </a:r>
            <a:r>
              <a:rPr lang="zh-TW" altLang="en-US" sz="2400" dirty="0" smtClean="0"/>
              <a:t>是和</a:t>
            </a:r>
            <a:r>
              <a:rPr lang="en-US" altLang="zh-TW" sz="2400" dirty="0" smtClean="0"/>
              <a:t>N-word </a:t>
            </a:r>
            <a:r>
              <a:rPr lang="en-US" altLang="zh-TW" sz="4400" dirty="0" err="1" smtClean="0"/>
              <a:t>Jaccard</a:t>
            </a:r>
            <a:r>
              <a:rPr lang="zh-TW" altLang="en-US" sz="4400" dirty="0" smtClean="0"/>
              <a:t>相同的方式，只是但未從單字變成單個字符</a:t>
            </a:r>
            <a:endParaRPr lang="en-US" altLang="zh-TW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46B7C-E01B-4395-B7B6-97CD40C5429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84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42CEFB-65C1-4D22-B113-FFF4038AC218}" type="datetimeFigureOut">
              <a:rPr lang="zh-TW" altLang="en-US" smtClean="0"/>
              <a:t>2013/12/25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AB973F-BD80-47AD-9761-6B70DF3375E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543800" cy="1441847"/>
          </a:xfrm>
        </p:spPr>
        <p:txBody>
          <a:bodyPr/>
          <a:lstStyle/>
          <a:p>
            <a:r>
              <a:rPr lang="en-US" altLang="zh-TW" dirty="0" smtClean="0"/>
              <a:t>Identifying users' topical tasks in web search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8352928" cy="2808312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 smtClean="0"/>
              <a:t>Date: 2013/12/25</a:t>
            </a:r>
          </a:p>
          <a:p>
            <a:pPr algn="l"/>
            <a:r>
              <a:rPr lang="en-US" altLang="zh-TW" sz="2400" dirty="0" smtClean="0"/>
              <a:t>Author: Wen </a:t>
            </a:r>
            <a:r>
              <a:rPr lang="en-US" altLang="zh-TW" sz="2400" dirty="0" err="1" smtClean="0"/>
              <a:t>Hua</a:t>
            </a:r>
            <a:r>
              <a:rPr lang="en-US" altLang="zh-TW" sz="2400" dirty="0" smtClean="0"/>
              <a:t>,  </a:t>
            </a:r>
            <a:r>
              <a:rPr lang="en-US" altLang="zh-TW" sz="2400" dirty="0" err="1" smtClean="0"/>
              <a:t>Yangqiu</a:t>
            </a:r>
            <a:r>
              <a:rPr lang="en-US" altLang="zh-TW" sz="2400" dirty="0" smtClean="0"/>
              <a:t> Song, </a:t>
            </a:r>
            <a:r>
              <a:rPr lang="en-US" altLang="zh-TW" sz="2400" dirty="0" err="1" smtClean="0"/>
              <a:t>Haixun</a:t>
            </a:r>
            <a:r>
              <a:rPr lang="en-US" altLang="zh-TW" sz="2400" dirty="0" smtClean="0"/>
              <a:t> Wang, </a:t>
            </a:r>
            <a:r>
              <a:rPr lang="en-US" altLang="zh-TW" sz="2400" dirty="0" err="1" smtClean="0"/>
              <a:t>Xiaofang</a:t>
            </a:r>
            <a:r>
              <a:rPr lang="en-US" altLang="zh-TW" sz="2400" dirty="0" smtClean="0"/>
              <a:t> Zhou</a:t>
            </a:r>
          </a:p>
          <a:p>
            <a:pPr algn="l"/>
            <a:r>
              <a:rPr lang="en-US" altLang="zh-TW" sz="2400" dirty="0" smtClean="0"/>
              <a:t>Source: WSDM’13</a:t>
            </a:r>
          </a:p>
          <a:p>
            <a:pPr algn="l"/>
            <a:r>
              <a:rPr lang="en-US" altLang="zh-TW" sz="2400" dirty="0" smtClean="0"/>
              <a:t>Advisor: </a:t>
            </a:r>
            <a:r>
              <a:rPr lang="en-US" altLang="zh-TW" sz="2400" dirty="0" err="1" smtClean="0"/>
              <a:t>Jia</a:t>
            </a:r>
            <a:r>
              <a:rPr lang="en-US" altLang="zh-TW" sz="2400" dirty="0" smtClean="0"/>
              <a:t>-ling </a:t>
            </a:r>
            <a:r>
              <a:rPr lang="en-US" altLang="zh-TW" sz="2400" dirty="0" err="1" smtClean="0"/>
              <a:t>Koh</a:t>
            </a:r>
            <a:endParaRPr lang="en-US" altLang="zh-TW" sz="2400" dirty="0" smtClean="0"/>
          </a:p>
          <a:p>
            <a:pPr algn="l"/>
            <a:r>
              <a:rPr lang="en-US" altLang="zh-TW" sz="2400" dirty="0" smtClean="0"/>
              <a:t>Speaker: </a:t>
            </a:r>
            <a:r>
              <a:rPr lang="en-US" altLang="zh-TW" sz="2400" dirty="0" err="1" smtClean="0"/>
              <a:t>Sz</a:t>
            </a:r>
            <a:r>
              <a:rPr lang="en-US" altLang="zh-TW" sz="2400" smtClean="0"/>
              <a:t>-Han </a:t>
            </a:r>
            <a:r>
              <a:rPr lang="en-US" altLang="zh-TW" sz="2400" dirty="0" smtClean="0"/>
              <a:t>Wang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6233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4"/>
    </mc:Choice>
    <mc:Fallback xmlns="">
      <p:transition spd="slow" advTm="248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Similarity Calculation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Conceptual Features</a:t>
            </a:r>
          </a:p>
          <a:p>
            <a:pPr lvl="1"/>
            <a:r>
              <a:rPr lang="en-US" altLang="zh-TW" sz="2400" dirty="0" smtClean="0"/>
              <a:t>Step 1: Parsing</a:t>
            </a:r>
          </a:p>
          <a:p>
            <a:pPr marL="365760" lvl="1" indent="0">
              <a:buNone/>
            </a:pPr>
            <a:r>
              <a:rPr lang="en-US" altLang="zh-TW" dirty="0" smtClean="0"/>
              <a:t>    </a:t>
            </a:r>
            <a:r>
              <a:rPr lang="en-US" altLang="zh-TW" sz="2000" dirty="0" smtClean="0"/>
              <a:t>“truck driving school pay after training”</a:t>
            </a:r>
          </a:p>
          <a:p>
            <a:pPr marL="365760" lvl="1" indent="0">
              <a:buNone/>
            </a:pPr>
            <a:r>
              <a:rPr lang="zh-TW" altLang="en-US" sz="2000" dirty="0" smtClean="0"/>
              <a:t>→</a:t>
            </a:r>
            <a:r>
              <a:rPr lang="en-US" altLang="zh-TW" sz="2000" dirty="0"/>
              <a:t> “truck </a:t>
            </a:r>
            <a:r>
              <a:rPr lang="en-US" altLang="zh-TW" sz="2000" dirty="0" smtClean="0"/>
              <a:t>driving”, “</a:t>
            </a:r>
            <a:r>
              <a:rPr lang="en-US" altLang="zh-TW" sz="2000" dirty="0"/>
              <a:t>driving school</a:t>
            </a:r>
            <a:r>
              <a:rPr lang="en-US" altLang="zh-TW" sz="2000" dirty="0" smtClean="0"/>
              <a:t>”,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“pay”,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 “ training”</a:t>
            </a:r>
          </a:p>
          <a:p>
            <a:pPr lvl="1"/>
            <a:r>
              <a:rPr lang="en-US" altLang="zh-TW" sz="2400" dirty="0" smtClean="0"/>
              <a:t>Step 2: Conceptualization</a:t>
            </a:r>
          </a:p>
          <a:p>
            <a:pPr marL="36576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sz="1800" dirty="0" smtClean="0"/>
              <a:t>T=(t1,t2,t3….)  C=(c1,c2,c3…)</a:t>
            </a:r>
          </a:p>
          <a:p>
            <a:pPr marL="365760" lvl="1" indent="0"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</a:t>
            </a:r>
            <a:r>
              <a:rPr lang="en-US" altLang="zh-TW" sz="1800" dirty="0" smtClean="0"/>
              <a:t>“</a:t>
            </a:r>
            <a:r>
              <a:rPr lang="en-US" altLang="zh-TW" sz="1800" dirty="0" err="1" smtClean="0"/>
              <a:t>microsoft</a:t>
            </a:r>
            <a:r>
              <a:rPr lang="en-US" altLang="zh-TW" sz="1800" dirty="0" smtClean="0"/>
              <a:t> windows 7” </a:t>
            </a:r>
            <a:r>
              <a:rPr lang="zh-TW" altLang="en-US" sz="1800" dirty="0" smtClean="0"/>
              <a:t>→</a:t>
            </a:r>
            <a:r>
              <a:rPr lang="en-US" altLang="zh-TW" sz="1800" dirty="0"/>
              <a:t> “</a:t>
            </a:r>
            <a:r>
              <a:rPr lang="en-US" altLang="zh-TW" sz="1800" dirty="0" err="1" smtClean="0"/>
              <a:t>microsoft</a:t>
            </a:r>
            <a:r>
              <a:rPr lang="en-US" altLang="zh-TW" sz="1800" dirty="0" smtClean="0"/>
              <a:t>”</a:t>
            </a:r>
            <a:r>
              <a:rPr lang="zh-TW" altLang="en-US" sz="1800" dirty="0" smtClean="0"/>
              <a:t> → </a:t>
            </a:r>
            <a:r>
              <a:rPr lang="en-US" altLang="zh-TW" sz="1800" dirty="0" smtClean="0"/>
              <a:t>“operating system”</a:t>
            </a:r>
          </a:p>
          <a:p>
            <a:pPr marL="365760" lvl="1" indent="0"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                                     </a:t>
            </a:r>
            <a:r>
              <a:rPr lang="en-US" altLang="zh-TW" sz="1800" dirty="0" smtClean="0"/>
              <a:t>“</a:t>
            </a:r>
            <a:r>
              <a:rPr lang="en-US" altLang="zh-TW" sz="1800" dirty="0"/>
              <a:t>windows 7</a:t>
            </a:r>
            <a:r>
              <a:rPr lang="en-US" altLang="zh-TW" sz="1800" dirty="0" smtClean="0"/>
              <a:t>”</a:t>
            </a:r>
            <a:r>
              <a:rPr lang="zh-TW" altLang="en-US" sz="1800" dirty="0"/>
              <a:t> → </a:t>
            </a:r>
            <a:r>
              <a:rPr lang="en-US" altLang="zh-TW" sz="1800" dirty="0"/>
              <a:t>“operating system</a:t>
            </a:r>
            <a:r>
              <a:rPr lang="en-US" altLang="zh-TW" sz="1800" dirty="0" smtClean="0"/>
              <a:t>”</a:t>
            </a:r>
          </a:p>
          <a:p>
            <a:pPr marL="365760" lvl="1" indent="0">
              <a:buNone/>
            </a:pPr>
            <a:r>
              <a:rPr lang="en-US" altLang="zh-TW" sz="1800" dirty="0" smtClean="0"/>
              <a:t>   “</a:t>
            </a:r>
            <a:r>
              <a:rPr lang="en-US" altLang="zh-TW" sz="1800" dirty="0" err="1" smtClean="0"/>
              <a:t>alabama</a:t>
            </a:r>
            <a:r>
              <a:rPr lang="en-US" altLang="zh-TW" sz="1800" dirty="0" smtClean="0"/>
              <a:t> home insurance” </a:t>
            </a:r>
            <a:r>
              <a:rPr lang="zh-TW" altLang="en-US" sz="1800" dirty="0"/>
              <a:t>→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“</a:t>
            </a:r>
            <a:r>
              <a:rPr lang="en-US" altLang="zh-TW" sz="1800" dirty="0" err="1" smtClean="0"/>
              <a:t>alabama</a:t>
            </a:r>
            <a:r>
              <a:rPr lang="en-US" altLang="zh-TW" sz="1800" dirty="0" smtClean="0"/>
              <a:t>” </a:t>
            </a:r>
            <a:r>
              <a:rPr lang="zh-TW" altLang="en-US" sz="1800" dirty="0" smtClean="0"/>
              <a:t>→ </a:t>
            </a:r>
            <a:r>
              <a:rPr lang="en-US" altLang="zh-TW" sz="1800" dirty="0" smtClean="0"/>
              <a:t>“ state”</a:t>
            </a:r>
          </a:p>
          <a:p>
            <a:pPr marL="365760" lvl="1" indent="0">
              <a:buNone/>
            </a:pPr>
            <a:r>
              <a:rPr lang="en-US" altLang="zh-TW" sz="1800" dirty="0" smtClean="0"/>
              <a:t> 			            “home insurance” </a:t>
            </a:r>
            <a:r>
              <a:rPr lang="zh-TW" altLang="en-US" sz="1800" dirty="0" smtClean="0"/>
              <a:t>→ </a:t>
            </a:r>
            <a:r>
              <a:rPr lang="en-US" altLang="zh-TW" sz="1800" dirty="0" smtClean="0"/>
              <a:t>“insurance” &amp; “benefits”</a:t>
            </a:r>
            <a:endParaRPr lang="en-US" altLang="zh-TW" sz="1800" dirty="0"/>
          </a:p>
          <a:p>
            <a:pPr lvl="1"/>
            <a:r>
              <a:rPr lang="en-US" altLang="zh-TW" sz="2400" dirty="0" smtClean="0"/>
              <a:t>Step 3: Calculating conceptual similarity</a:t>
            </a: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10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Similarity Calculation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altLang="zh-TW" dirty="0"/>
              <a:t>Lexical Features</a:t>
            </a:r>
          </a:p>
          <a:p>
            <a:pPr lvl="1"/>
            <a:r>
              <a:rPr lang="en-US" altLang="zh-TW" sz="2400" dirty="0"/>
              <a:t>N-word </a:t>
            </a:r>
            <a:r>
              <a:rPr lang="en-US" altLang="zh-TW" sz="2400" dirty="0" err="1" smtClean="0"/>
              <a:t>Jaccard</a:t>
            </a:r>
            <a:endParaRPr lang="en-US" altLang="zh-TW" sz="2400" dirty="0" smtClean="0"/>
          </a:p>
          <a:p>
            <a:pPr lvl="2"/>
            <a:r>
              <a:rPr lang="en-US" altLang="zh-TW" sz="2000" dirty="0"/>
              <a:t>Step </a:t>
            </a:r>
            <a:r>
              <a:rPr lang="en-US" altLang="zh-TW" sz="2000" dirty="0" smtClean="0"/>
              <a:t>1: divide </a:t>
            </a:r>
            <a:r>
              <a:rPr lang="en-US" altLang="zh-TW" sz="2000" dirty="0"/>
              <a:t>the bag-of-words </a:t>
            </a:r>
            <a:r>
              <a:rPr lang="en-US" altLang="zh-TW" sz="2000" dirty="0" smtClean="0"/>
              <a:t>representation of </a:t>
            </a:r>
            <a:r>
              <a:rPr lang="en-US" altLang="zh-TW" sz="2000" dirty="0"/>
              <a:t>a query into a collection of </a:t>
            </a:r>
            <a:r>
              <a:rPr lang="en-US" altLang="zh-TW" sz="2000" dirty="0" smtClean="0"/>
              <a:t>N-words</a:t>
            </a:r>
          </a:p>
          <a:p>
            <a:pPr marL="685800" lvl="2" indent="0">
              <a:buNone/>
            </a:pPr>
            <a:r>
              <a:rPr lang="en-US" altLang="zh-TW" sz="2000" dirty="0" smtClean="0"/>
              <a:t>   </a:t>
            </a:r>
            <a:r>
              <a:rPr lang="en-US" altLang="zh-TW" sz="1800" dirty="0" smtClean="0"/>
              <a:t>e.g., “the </a:t>
            </a:r>
            <a:r>
              <a:rPr lang="en-US" altLang="zh-TW" sz="1800" dirty="0"/>
              <a:t>car </a:t>
            </a:r>
            <a:r>
              <a:rPr lang="en-US" altLang="zh-TW" sz="1800" dirty="0" err="1"/>
              <a:t>james</a:t>
            </a:r>
            <a:r>
              <a:rPr lang="en-US" altLang="zh-TW" sz="1800" dirty="0"/>
              <a:t> bond drive</a:t>
            </a:r>
            <a:r>
              <a:rPr lang="en-US" altLang="zh-TW" sz="1800" dirty="0" smtClean="0"/>
              <a:t>” </a:t>
            </a:r>
          </a:p>
          <a:p>
            <a:pPr marL="685800" lvl="2" indent="0">
              <a:buNone/>
            </a:pPr>
            <a:r>
              <a:rPr lang="en-US" altLang="zh-TW" sz="1800" dirty="0" smtClean="0"/>
              <a:t>   {“the car”, “</a:t>
            </a:r>
            <a:r>
              <a:rPr lang="en-US" altLang="zh-TW" sz="1800" dirty="0"/>
              <a:t>car </a:t>
            </a:r>
            <a:r>
              <a:rPr lang="en-US" altLang="zh-TW" sz="1800" dirty="0" err="1"/>
              <a:t>james</a:t>
            </a:r>
            <a:r>
              <a:rPr lang="en-US" altLang="zh-TW" sz="1800" dirty="0" smtClean="0"/>
              <a:t>”, “</a:t>
            </a:r>
            <a:r>
              <a:rPr lang="en-US" altLang="zh-TW" sz="1800" dirty="0" err="1"/>
              <a:t>james</a:t>
            </a:r>
            <a:r>
              <a:rPr lang="en-US" altLang="zh-TW" sz="1800" dirty="0"/>
              <a:t> bond</a:t>
            </a:r>
            <a:r>
              <a:rPr lang="en-US" altLang="zh-TW" sz="1800" dirty="0" smtClean="0"/>
              <a:t>”, “</a:t>
            </a:r>
            <a:r>
              <a:rPr lang="en-US" altLang="zh-TW" sz="1800" dirty="0"/>
              <a:t>bond drive”}</a:t>
            </a:r>
            <a:endParaRPr lang="en-US" altLang="zh-TW" sz="1800" dirty="0" smtClean="0"/>
          </a:p>
          <a:p>
            <a:pPr lvl="2"/>
            <a:r>
              <a:rPr lang="en-US" altLang="zh-TW" sz="2000" dirty="0" smtClean="0"/>
              <a:t>Step </a:t>
            </a:r>
            <a:r>
              <a:rPr lang="en-US" altLang="zh-TW" sz="2000" dirty="0"/>
              <a:t>2: </a:t>
            </a:r>
            <a:r>
              <a:rPr lang="en-US" altLang="zh-TW" sz="2000" dirty="0" smtClean="0"/>
              <a:t>calculate the </a:t>
            </a:r>
            <a:r>
              <a:rPr lang="en-US" altLang="zh-TW" sz="2000" dirty="0"/>
              <a:t>N-word similarity between two queries </a:t>
            </a:r>
            <a:r>
              <a:rPr lang="en-US" altLang="zh-TW" sz="2000" dirty="0" smtClean="0"/>
              <a:t>with term frequencies</a:t>
            </a:r>
          </a:p>
          <a:p>
            <a:pPr lvl="2"/>
            <a:r>
              <a:rPr lang="en-US" altLang="zh-TW" sz="2000" dirty="0"/>
              <a:t>Step 3:range the value of N from 1 to 5, and </a:t>
            </a:r>
            <a:r>
              <a:rPr lang="en-US" altLang="zh-TW" sz="2000" dirty="0" smtClean="0"/>
              <a:t>get five </a:t>
            </a:r>
            <a:r>
              <a:rPr lang="en-US" altLang="zh-TW" sz="2000" dirty="0"/>
              <a:t>N-word </a:t>
            </a:r>
            <a:r>
              <a:rPr lang="en-US" altLang="zh-TW" sz="2000" dirty="0" err="1"/>
              <a:t>Jaccard</a:t>
            </a:r>
            <a:r>
              <a:rPr lang="en-US" altLang="zh-TW" sz="2000" dirty="0"/>
              <a:t> similarities for each pair of queries: </a:t>
            </a:r>
            <a:r>
              <a:rPr lang="en-US" altLang="zh-TW" sz="2000" dirty="0" smtClean="0"/>
              <a:t>sim1wj,sim2wj</a:t>
            </a:r>
            <a:r>
              <a:rPr lang="en-US" altLang="zh-TW" sz="2000" dirty="0"/>
              <a:t>, . . . , sim5wj</a:t>
            </a:r>
          </a:p>
          <a:p>
            <a:pPr lvl="1"/>
            <a:r>
              <a:rPr lang="en-US" altLang="zh-TW" sz="2400" dirty="0"/>
              <a:t>N-char </a:t>
            </a:r>
            <a:r>
              <a:rPr lang="en-US" altLang="zh-TW" sz="2400" dirty="0" err="1"/>
              <a:t>Jaccard</a:t>
            </a: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11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Similarity Calculation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en-US" altLang="zh-TW" dirty="0"/>
              <a:t>Template </a:t>
            </a:r>
            <a:r>
              <a:rPr lang="en-US" altLang="zh-TW" dirty="0" smtClean="0"/>
              <a:t>Features</a:t>
            </a:r>
          </a:p>
          <a:p>
            <a:pPr lvl="1"/>
            <a:r>
              <a:rPr lang="en-US" altLang="zh-TW" sz="2400" dirty="0" smtClean="0"/>
              <a:t>formulate templates </a:t>
            </a:r>
            <a:r>
              <a:rPr lang="en-US" altLang="zh-TW" sz="2400" dirty="0"/>
              <a:t>of query </a:t>
            </a:r>
            <a:r>
              <a:rPr lang="en-US" altLang="zh-TW" sz="2400" dirty="0" smtClean="0"/>
              <a:t>refinements as a similarity </a:t>
            </a:r>
            <a:r>
              <a:rPr lang="en-US" altLang="zh-TW" sz="2400" dirty="0"/>
              <a:t>function based on </a:t>
            </a:r>
            <a:r>
              <a:rPr lang="en-US" altLang="zh-TW" sz="2400" dirty="0" err="1"/>
              <a:t>Levenshtein</a:t>
            </a:r>
            <a:r>
              <a:rPr lang="en-US" altLang="zh-TW" sz="2400" dirty="0"/>
              <a:t> edit </a:t>
            </a:r>
            <a:r>
              <a:rPr lang="en-US" altLang="zh-TW" sz="2400" dirty="0" smtClean="0"/>
              <a:t>distance</a:t>
            </a:r>
          </a:p>
          <a:p>
            <a:pPr lvl="1"/>
            <a:r>
              <a:rPr lang="en-US" altLang="zh-TW" sz="2400" dirty="0" err="1" smtClean="0"/>
              <a:t>e.g</a:t>
            </a:r>
            <a:r>
              <a:rPr lang="en-US" altLang="zh-TW" sz="2400" dirty="0" smtClean="0"/>
              <a:t>, kitten</a:t>
            </a:r>
            <a:r>
              <a:rPr lang="zh-TW" altLang="en-US" sz="2400" dirty="0" smtClean="0"/>
              <a:t> → </a:t>
            </a:r>
            <a:r>
              <a:rPr lang="en-US" altLang="zh-TW" sz="2400" dirty="0" smtClean="0"/>
              <a:t>sitting , edit distance=3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Temporal </a:t>
            </a:r>
            <a:r>
              <a:rPr lang="en-US" altLang="zh-TW" dirty="0" smtClean="0"/>
              <a:t>Features</a:t>
            </a:r>
          </a:p>
          <a:p>
            <a:pPr lvl="1"/>
            <a:r>
              <a:rPr lang="en-US" altLang="zh-TW" sz="2400" dirty="0"/>
              <a:t>the more temporally close two consecutive </a:t>
            </a:r>
            <a:r>
              <a:rPr lang="en-US" altLang="zh-TW" sz="2400" dirty="0" smtClean="0"/>
              <a:t>queries are</a:t>
            </a:r>
            <a:r>
              <a:rPr lang="en-US" altLang="zh-TW" sz="2400" dirty="0"/>
              <a:t>, the larger the probability of them belonging to the same </a:t>
            </a:r>
            <a:r>
              <a:rPr lang="en-US" altLang="zh-TW" sz="2400" dirty="0" smtClean="0"/>
              <a:t>task</a:t>
            </a:r>
            <a:endParaRPr lang="zh-TW" altLang="en-US" sz="2400" dirty="0"/>
          </a:p>
          <a:p>
            <a:endParaRPr lang="zh-TW" altLang="en-US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12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 Identification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Merge queries with significant similarities into one task</a:t>
            </a:r>
          </a:p>
          <a:p>
            <a:pPr lvl="1"/>
            <a:r>
              <a:rPr lang="en-US" altLang="zh-TW" sz="2400" dirty="0"/>
              <a:t>Sequential </a:t>
            </a:r>
            <a:r>
              <a:rPr lang="en-US" altLang="zh-TW" sz="2400" dirty="0" smtClean="0"/>
              <a:t>Cut</a:t>
            </a:r>
          </a:p>
          <a:p>
            <a:pPr lvl="2"/>
            <a:r>
              <a:rPr lang="en-US" altLang="zh-TW" sz="2000" dirty="0" smtClean="0"/>
              <a:t>Assume tasks are never interleaved with each other</a:t>
            </a:r>
          </a:p>
          <a:p>
            <a:pPr lvl="2"/>
            <a:r>
              <a:rPr lang="en-US" altLang="zh-TW" sz="2000" dirty="0" smtClean="0"/>
              <a:t>Try to detect task boundaries between consecutive queries</a:t>
            </a:r>
          </a:p>
          <a:p>
            <a:pPr marL="365760" lvl="1" indent="0">
              <a:buNone/>
            </a:pPr>
            <a:endParaRPr lang="en-US" altLang="zh-TW" sz="2400" dirty="0" smtClean="0"/>
          </a:p>
          <a:p>
            <a:pPr marL="365760" lvl="1" indent="0">
              <a:buNone/>
            </a:pPr>
            <a:endParaRPr lang="en-US" altLang="zh-TW" sz="2400" dirty="0" smtClean="0"/>
          </a:p>
          <a:p>
            <a:pPr lvl="1"/>
            <a:r>
              <a:rPr lang="en-US" altLang="zh-TW" sz="2400" dirty="0" smtClean="0"/>
              <a:t>Graph </a:t>
            </a:r>
            <a:r>
              <a:rPr lang="en-US" altLang="zh-TW" sz="2400" dirty="0"/>
              <a:t>Cut </a:t>
            </a:r>
            <a:r>
              <a:rPr lang="en-US" altLang="zh-TW" sz="2400" dirty="0" smtClean="0"/>
              <a:t>algorithm</a:t>
            </a:r>
          </a:p>
          <a:p>
            <a:pPr lvl="2"/>
            <a:r>
              <a:rPr lang="en-US" altLang="zh-TW" sz="2000" dirty="0" smtClean="0"/>
              <a:t>To detect interleaved tasks</a:t>
            </a:r>
            <a:endParaRPr lang="en-US" altLang="zh-TW" sz="2000" dirty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/>
          </a:p>
          <a:p>
            <a:pPr lvl="1"/>
            <a:endParaRPr lang="en-US" altLang="zh-TW" sz="24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76667"/>
            <a:ext cx="5483684" cy="86409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651717"/>
            <a:ext cx="4096714" cy="1584176"/>
          </a:xfrm>
          <a:prstGeom prst="rect">
            <a:avLst/>
          </a:prstGeom>
        </p:spPr>
      </p:pic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40908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13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Task Identification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zh-TW" sz="2400" dirty="0"/>
              <a:t>Sequential Cut and </a:t>
            </a:r>
            <a:r>
              <a:rPr lang="en-US" altLang="zh-TW" sz="2400" dirty="0" smtClean="0"/>
              <a:t>Merge</a:t>
            </a:r>
          </a:p>
          <a:p>
            <a:pPr lvl="2"/>
            <a:r>
              <a:rPr lang="en-US" altLang="zh-TW" sz="2000" dirty="0" smtClean="0"/>
              <a:t>Combination of SC and GC</a:t>
            </a:r>
          </a:p>
          <a:p>
            <a:pPr lvl="2"/>
            <a:r>
              <a:rPr lang="en-US" altLang="zh-TW" sz="2000" dirty="0" smtClean="0"/>
              <a:t>Apply SC on the target session and refer to the task derived from SC as subtasks.</a:t>
            </a:r>
          </a:p>
          <a:p>
            <a:pPr lvl="2"/>
            <a:r>
              <a:rPr lang="en-US" altLang="zh-TW" sz="2000" dirty="0" smtClean="0"/>
              <a:t>Apply GC to the set of subtasks</a:t>
            </a:r>
            <a:endParaRPr lang="en-US" altLang="zh-TW" sz="2000" dirty="0"/>
          </a:p>
          <a:p>
            <a:pPr lvl="1"/>
            <a:endParaRPr lang="zh-TW" altLang="en-US" sz="24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73016"/>
            <a:ext cx="4305733" cy="896295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18" y="5229200"/>
            <a:ext cx="7046408" cy="130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02" y="2801065"/>
            <a:ext cx="2122253" cy="230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14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接點 24"/>
          <p:cNvCxnSpPr/>
          <p:nvPr/>
        </p:nvCxnSpPr>
        <p:spPr>
          <a:xfrm>
            <a:off x="1254118" y="5108962"/>
            <a:ext cx="713430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Similarity Calculation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Task Identification</a:t>
            </a:r>
          </a:p>
          <a:p>
            <a:r>
              <a:rPr lang="en-US" altLang="zh-TW" b="1" dirty="0"/>
              <a:t>Experiments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15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All the session one day in May 2012 from a commercial internet</a:t>
            </a:r>
          </a:p>
          <a:p>
            <a:pPr lvl="1"/>
            <a:r>
              <a:rPr lang="en-US" altLang="zh-TW" sz="2400" dirty="0" smtClean="0"/>
              <a:t>Session: a sequence of queries issued in the browser without the use closing it</a:t>
            </a:r>
          </a:p>
          <a:p>
            <a:r>
              <a:rPr lang="en-US" altLang="zh-TW" dirty="0" smtClean="0"/>
              <a:t>Constraints:</a:t>
            </a:r>
          </a:p>
          <a:p>
            <a:pPr lvl="1"/>
            <a:r>
              <a:rPr lang="en-US" altLang="zh-TW" sz="2400" dirty="0" smtClean="0"/>
              <a:t>Users in the “United Stated”</a:t>
            </a:r>
          </a:p>
          <a:p>
            <a:pPr lvl="1"/>
            <a:r>
              <a:rPr lang="en-US" altLang="zh-TW" sz="2400" dirty="0" smtClean="0"/>
              <a:t>Queries be written in “English”</a:t>
            </a:r>
          </a:p>
          <a:p>
            <a:pPr lvl="1"/>
            <a:r>
              <a:rPr lang="en-US" altLang="zh-TW" sz="2400" dirty="0" smtClean="0"/>
              <a:t>Each session contained at least 10 queries</a:t>
            </a:r>
          </a:p>
          <a:p>
            <a:r>
              <a:rPr lang="en-US" altLang="zh-TW" dirty="0" smtClean="0"/>
              <a:t>After filtering obtain 45,813 sessions</a:t>
            </a:r>
          </a:p>
          <a:p>
            <a:r>
              <a:rPr lang="en-US" altLang="zh-TW" dirty="0" smtClean="0"/>
              <a:t>Randomly sample 600 sessions</a:t>
            </a: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16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</a:t>
            </a:r>
            <a:r>
              <a:rPr lang="en-US" altLang="zh-TW" dirty="0"/>
              <a:t>metrics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Effectiveness of Classifiers and Features</a:t>
            </a:r>
            <a:endParaRPr lang="en-US" altLang="zh-TW" dirty="0" smtClean="0"/>
          </a:p>
          <a:p>
            <a:pPr lvl="1"/>
            <a:r>
              <a:rPr lang="en-US" altLang="zh-TW" sz="2400" dirty="0" smtClean="0"/>
              <a:t>Error Rate</a:t>
            </a:r>
          </a:p>
          <a:p>
            <a:r>
              <a:rPr lang="en-US" altLang="zh-TW" dirty="0"/>
              <a:t>Accuracy of Algorithms</a:t>
            </a:r>
            <a:endParaRPr lang="en-US" altLang="zh-TW" dirty="0" smtClean="0"/>
          </a:p>
          <a:p>
            <a:pPr lvl="1"/>
            <a:r>
              <a:rPr lang="en-US" altLang="zh-TW" sz="2400" dirty="0" smtClean="0"/>
              <a:t>F-measure</a:t>
            </a:r>
          </a:p>
          <a:p>
            <a:pPr lvl="1"/>
            <a:r>
              <a:rPr lang="en-US" altLang="zh-TW" sz="2400" dirty="0" err="1" smtClean="0"/>
              <a:t>Jaccard</a:t>
            </a:r>
            <a:r>
              <a:rPr lang="en-US" altLang="zh-TW" sz="2400" dirty="0" smtClean="0"/>
              <a:t> Index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17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Effectiveness of Classifiers and Features</a:t>
            </a:r>
            <a:endParaRPr lang="zh-TW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5720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293" y="4437112"/>
            <a:ext cx="46386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3390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3" y="1844824"/>
            <a:ext cx="41052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18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Effectiveness of Classifiers and Features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8188058"/>
              </p:ext>
            </p:extLst>
          </p:nvPr>
        </p:nvGraphicFramePr>
        <p:xfrm>
          <a:off x="612775" y="1600200"/>
          <a:ext cx="7847657" cy="3119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2961"/>
                <a:gridCol w="2520280"/>
                <a:gridCol w="3744416"/>
              </a:tblGrid>
              <a:tr h="37084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Wikipedia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err="1" smtClean="0"/>
                        <a:t>Probase</a:t>
                      </a:r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tiger woods 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“tiger” </a:t>
                      </a:r>
                      <a:r>
                        <a:rPr lang="zh-TW" altLang="en-US" sz="1800" dirty="0" smtClean="0"/>
                        <a:t>→ </a:t>
                      </a:r>
                      <a:r>
                        <a:rPr lang="en-US" altLang="zh-TW" sz="1800" dirty="0" smtClean="0"/>
                        <a:t>“tiger” </a:t>
                      </a:r>
                    </a:p>
                    <a:p>
                      <a:r>
                        <a:rPr lang="en-US" altLang="zh-TW" sz="1800" dirty="0" smtClean="0"/>
                        <a:t>               “animal”</a:t>
                      </a:r>
                    </a:p>
                    <a:p>
                      <a:r>
                        <a:rPr lang="en-US" altLang="zh-TW" sz="1800" dirty="0" smtClean="0"/>
                        <a:t>“woods” </a:t>
                      </a:r>
                      <a:r>
                        <a:rPr lang="zh-TW" altLang="en-US" sz="1800" dirty="0" smtClean="0"/>
                        <a:t>→ </a:t>
                      </a:r>
                      <a:r>
                        <a:rPr lang="en-US" altLang="zh-TW" sz="1800" dirty="0" smtClean="0"/>
                        <a:t>“material” </a:t>
                      </a:r>
                    </a:p>
                    <a:p>
                      <a:r>
                        <a:rPr lang="en-US" altLang="zh-TW" sz="1800" dirty="0" smtClean="0"/>
                        <a:t>                  “plant”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“golfer” or “athlete”</a:t>
                      </a:r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the cutest cat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“cat” or “animal”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“cat” or “animal”</a:t>
                      </a:r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python</a:t>
                      </a:r>
                      <a:r>
                        <a:rPr lang="en-US" altLang="zh-TW" sz="1800" baseline="0" dirty="0" smtClean="0"/>
                        <a:t> vs. java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“snake” or “animal”</a:t>
                      </a:r>
                    </a:p>
                    <a:p>
                      <a:r>
                        <a:rPr lang="en-US" altLang="zh-TW" sz="1800" dirty="0" smtClean="0"/>
                        <a:t>“programming</a:t>
                      </a:r>
                      <a:r>
                        <a:rPr lang="en-US" altLang="zh-TW" sz="1800" baseline="0" dirty="0" smtClean="0"/>
                        <a:t> language</a:t>
                      </a:r>
                      <a:r>
                        <a:rPr lang="en-US" altLang="zh-TW" sz="1800" dirty="0" smtClean="0"/>
                        <a:t>”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“python”</a:t>
                      </a:r>
                      <a:r>
                        <a:rPr lang="zh-TW" altLang="en-US" sz="1800" dirty="0" smtClean="0"/>
                        <a:t> → </a:t>
                      </a:r>
                      <a:r>
                        <a:rPr lang="en-US" altLang="zh-TW" sz="1800" dirty="0" smtClean="0"/>
                        <a:t>“snake”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aseline="0" dirty="0" smtClean="0"/>
                        <a:t>                  </a:t>
                      </a:r>
                      <a:r>
                        <a:rPr lang="en-US" altLang="zh-TW" sz="1800" dirty="0" smtClean="0"/>
                        <a:t>“programming</a:t>
                      </a:r>
                      <a:r>
                        <a:rPr lang="en-US" altLang="zh-TW" sz="1800" baseline="0" dirty="0" smtClean="0"/>
                        <a:t> language</a:t>
                      </a:r>
                      <a:r>
                        <a:rPr lang="en-US" altLang="zh-TW" sz="1800" dirty="0" smtClean="0"/>
                        <a:t>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“</a:t>
                      </a:r>
                      <a:r>
                        <a:rPr lang="en-US" altLang="zh-TW" sz="1800" baseline="0" dirty="0" smtClean="0"/>
                        <a:t>java</a:t>
                      </a:r>
                      <a:r>
                        <a:rPr lang="en-US" altLang="zh-TW" sz="1800" dirty="0" smtClean="0"/>
                        <a:t>”</a:t>
                      </a:r>
                      <a:r>
                        <a:rPr lang="zh-TW" altLang="en-US" sz="1800" dirty="0" smtClean="0"/>
                        <a:t> → </a:t>
                      </a:r>
                      <a:r>
                        <a:rPr lang="en-US" altLang="zh-TW" sz="1800" dirty="0" smtClean="0"/>
                        <a:t>“programming</a:t>
                      </a:r>
                      <a:r>
                        <a:rPr lang="en-US" altLang="zh-TW" sz="1800" baseline="0" dirty="0" smtClean="0"/>
                        <a:t> language</a:t>
                      </a:r>
                      <a:r>
                        <a:rPr lang="en-US" altLang="zh-TW" sz="1800" dirty="0" smtClean="0"/>
                        <a:t>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 </a:t>
                      </a:r>
                      <a:endParaRPr lang="zh-TW" alt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93" y="4869160"/>
            <a:ext cx="379492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19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2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Similarity Calculation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Task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Identification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Accuracy of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9" y="1844824"/>
            <a:ext cx="47434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8" y="3645024"/>
            <a:ext cx="46005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20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Accuracy of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" y="1628800"/>
            <a:ext cx="74961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3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Method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Similarity Calculation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</a:rPr>
              <a:t>Task Identification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r>
              <a:rPr lang="en-US" altLang="zh-TW" b="1" dirty="0"/>
              <a:t>Conclusion</a:t>
            </a: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17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 smtClean="0"/>
              <a:t>Improve </a:t>
            </a:r>
            <a:r>
              <a:rPr lang="en-US" altLang="zh-TW" sz="2000" dirty="0"/>
              <a:t>the performance of </a:t>
            </a:r>
            <a:r>
              <a:rPr lang="en-US" altLang="zh-TW" sz="2000" dirty="0" smtClean="0"/>
              <a:t>task identification </a:t>
            </a:r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Exploit </a:t>
            </a:r>
            <a:r>
              <a:rPr lang="en-US" altLang="zh-TW" sz="2000" dirty="0" err="1"/>
              <a:t>Probase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to </a:t>
            </a:r>
            <a:r>
              <a:rPr lang="en-US" altLang="zh-TW" sz="2000" dirty="0"/>
              <a:t>reduce query ambiguity</a:t>
            </a:r>
            <a:r>
              <a:rPr lang="en-US" altLang="zh-TW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Build </a:t>
            </a:r>
            <a:r>
              <a:rPr lang="en-US" altLang="zh-TW" sz="2000" dirty="0"/>
              <a:t>a Sequential Cut and Merge (SCM</a:t>
            </a:r>
            <a:r>
              <a:rPr lang="en-US" altLang="zh-TW" sz="2000" dirty="0" smtClean="0"/>
              <a:t>) algorithm</a:t>
            </a:r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Prove </a:t>
            </a:r>
            <a:r>
              <a:rPr lang="en-US" altLang="zh-TW" sz="2000" dirty="0"/>
              <a:t>that SCM can </a:t>
            </a:r>
            <a:r>
              <a:rPr lang="en-US" altLang="zh-TW" sz="2000" dirty="0" smtClean="0"/>
              <a:t>detect interleaved </a:t>
            </a:r>
            <a:r>
              <a:rPr lang="en-US" altLang="zh-TW" sz="2000" dirty="0"/>
              <a:t>tasks and thus retrieve comparable or even better </a:t>
            </a:r>
            <a:r>
              <a:rPr lang="en-US" altLang="zh-TW" sz="2000" dirty="0" smtClean="0"/>
              <a:t>performance, compared </a:t>
            </a:r>
            <a:r>
              <a:rPr lang="en-US" altLang="zh-TW" sz="2000" dirty="0"/>
              <a:t>with GC</a:t>
            </a:r>
            <a:r>
              <a:rPr lang="en-US" altLang="zh-TW" sz="2000" dirty="0" smtClean="0"/>
              <a:t>.</a:t>
            </a:r>
            <a:endParaRPr lang="en-US" altLang="zh-TW" sz="2000" dirty="0"/>
          </a:p>
          <a:p>
            <a:pPr>
              <a:lnSpc>
                <a:spcPct val="150000"/>
              </a:lnSpc>
            </a:pPr>
            <a:r>
              <a:rPr lang="en-US" altLang="zh-TW" sz="2000" dirty="0" smtClean="0"/>
              <a:t>The </a:t>
            </a:r>
            <a:r>
              <a:rPr lang="en-US" altLang="zh-TW" sz="2000" dirty="0"/>
              <a:t>queries contained in some tasks are </a:t>
            </a:r>
            <a:r>
              <a:rPr lang="en-US" altLang="zh-TW" sz="2000" dirty="0" smtClean="0"/>
              <a:t>related to </a:t>
            </a:r>
            <a:r>
              <a:rPr lang="en-US" altLang="zh-TW" sz="2000" dirty="0"/>
              <a:t>each other, rather than similar. </a:t>
            </a:r>
            <a:r>
              <a:rPr lang="en-US" altLang="zh-TW" sz="2000" dirty="0" err="1" smtClean="0"/>
              <a:t>Probase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doesn’t have any mechanism to calculate the </a:t>
            </a:r>
            <a:r>
              <a:rPr lang="en-US" altLang="zh-TW" sz="2000" dirty="0" smtClean="0"/>
              <a:t>relatedness score </a:t>
            </a:r>
            <a:r>
              <a:rPr lang="en-US" altLang="zh-TW" sz="2000" dirty="0"/>
              <a:t>of each query pair. We leave it for future work.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941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Motivation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A </a:t>
            </a:r>
            <a:r>
              <a:rPr lang="en-US" altLang="zh-TW" sz="2400" dirty="0"/>
              <a:t>search task represents an atomic information </a:t>
            </a:r>
            <a:r>
              <a:rPr lang="en-US" altLang="zh-TW" sz="2400" dirty="0" smtClean="0"/>
              <a:t>need </a:t>
            </a:r>
            <a:r>
              <a:rPr lang="en-US" altLang="zh-TW" sz="2400" dirty="0"/>
              <a:t>of a user </a:t>
            </a:r>
            <a:r>
              <a:rPr lang="en-US" altLang="zh-TW" sz="2400" dirty="0" smtClean="0"/>
              <a:t>in web search.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Identifying </a:t>
            </a:r>
            <a:r>
              <a:rPr lang="en-US" altLang="zh-TW" sz="2400" dirty="0"/>
              <a:t>tasks </a:t>
            </a:r>
            <a:r>
              <a:rPr lang="en-US" altLang="zh-TW" sz="2400" dirty="0" smtClean="0"/>
              <a:t>is important for search engines</a:t>
            </a: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01676" y="6614133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3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Tasks </a:t>
            </a:r>
            <a:r>
              <a:rPr lang="en-US" altLang="zh-TW" dirty="0"/>
              <a:t>are better information units than single queries or </a:t>
            </a:r>
            <a:r>
              <a:rPr lang="en-US" altLang="zh-TW" dirty="0" smtClean="0"/>
              <a:t>sessions.</a:t>
            </a:r>
          </a:p>
          <a:p>
            <a:pPr marL="365760" lvl="1" indent="0">
              <a:buNone/>
            </a:pPr>
            <a:r>
              <a:rPr lang="en-US" altLang="zh-TW" sz="2400" dirty="0" smtClean="0">
                <a:solidFill>
                  <a:schemeClr val="tx2"/>
                </a:solidFill>
              </a:rPr>
              <a:t>query: “flight </a:t>
            </a:r>
            <a:r>
              <a:rPr lang="en-US" altLang="zh-TW" sz="2400" dirty="0">
                <a:solidFill>
                  <a:schemeClr val="tx2"/>
                </a:solidFill>
              </a:rPr>
              <a:t>to LA</a:t>
            </a:r>
            <a:r>
              <a:rPr lang="en-US" altLang="zh-TW" sz="2400" dirty="0" smtClean="0">
                <a:solidFill>
                  <a:schemeClr val="tx2"/>
                </a:solidFill>
              </a:rPr>
              <a:t>”</a:t>
            </a:r>
            <a:endParaRPr lang="en-US" altLang="zh-TW" sz="2400" dirty="0">
              <a:solidFill>
                <a:schemeClr val="tx2"/>
              </a:solidFill>
            </a:endParaRPr>
          </a:p>
          <a:p>
            <a:pPr lvl="1"/>
            <a:r>
              <a:rPr lang="en-US" altLang="zh-TW" sz="2400" dirty="0" smtClean="0"/>
              <a:t>single-query-based: recommend a query “</a:t>
            </a:r>
            <a:r>
              <a:rPr lang="en-US" altLang="zh-TW" sz="2400" dirty="0"/>
              <a:t>cheap </a:t>
            </a:r>
            <a:r>
              <a:rPr lang="en-US" altLang="zh-TW" sz="2400" dirty="0" smtClean="0"/>
              <a:t>US flight”</a:t>
            </a:r>
          </a:p>
          <a:p>
            <a:pPr lvl="1"/>
            <a:r>
              <a:rPr lang="en-US" altLang="zh-TW" sz="2400" dirty="0" smtClean="0"/>
              <a:t>session-based :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also recommend </a:t>
            </a:r>
            <a:r>
              <a:rPr lang="en-US" altLang="zh-TW" sz="2400" dirty="0"/>
              <a:t>a query </a:t>
            </a:r>
            <a:r>
              <a:rPr lang="en-US" altLang="zh-TW" sz="2400" dirty="0" smtClean="0"/>
              <a:t>“</a:t>
            </a:r>
            <a:r>
              <a:rPr lang="en-US" altLang="zh-TW" sz="2400" dirty="0"/>
              <a:t>hotel in </a:t>
            </a:r>
            <a:r>
              <a:rPr lang="en-US" altLang="zh-TW" sz="2400" dirty="0" smtClean="0"/>
              <a:t>LA”</a:t>
            </a:r>
          </a:p>
          <a:p>
            <a:r>
              <a:rPr lang="en-US" altLang="zh-TW" dirty="0" smtClean="0"/>
              <a:t>session contain </a:t>
            </a:r>
            <a:r>
              <a:rPr lang="en-US" altLang="zh-TW" dirty="0"/>
              <a:t>queries with multiple user intents</a:t>
            </a:r>
            <a:endParaRPr lang="zh-TW" altLang="en-US" dirty="0"/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01676" y="6614133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4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Task </a:t>
            </a:r>
            <a:r>
              <a:rPr lang="en-US" altLang="zh-TW" dirty="0"/>
              <a:t>identification itself is far from simple, due to </a:t>
            </a:r>
            <a:r>
              <a:rPr lang="en-US" altLang="zh-TW" dirty="0" smtClean="0"/>
              <a:t>the following reasons: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altLang="zh-TW" sz="2400" dirty="0" smtClean="0"/>
              <a:t>not </a:t>
            </a:r>
            <a:r>
              <a:rPr lang="en-US" altLang="zh-TW" sz="2400" dirty="0"/>
              <a:t>trivial to decide whether </a:t>
            </a:r>
            <a:r>
              <a:rPr lang="en-US" altLang="zh-TW" sz="2400" dirty="0" smtClean="0"/>
              <a:t>two queries </a:t>
            </a:r>
            <a:r>
              <a:rPr lang="en-US" altLang="zh-TW" sz="2400" dirty="0"/>
              <a:t>belong to the same </a:t>
            </a:r>
            <a:r>
              <a:rPr lang="en-US" altLang="zh-TW" sz="2400" dirty="0" smtClean="0"/>
              <a:t>task</a:t>
            </a:r>
            <a:endParaRPr lang="en-US" altLang="zh-TW" sz="2400" dirty="0"/>
          </a:p>
          <a:p>
            <a:pPr marL="320040" lvl="1" indent="0">
              <a:buNone/>
            </a:pPr>
            <a:endParaRPr lang="en-US" altLang="zh-TW" sz="2400" dirty="0" smtClean="0"/>
          </a:p>
          <a:p>
            <a:pPr marL="320040" lvl="1" indent="0">
              <a:buNone/>
            </a:pPr>
            <a:endParaRPr lang="en-US" altLang="zh-TW" sz="2400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sz="2300" dirty="0" smtClean="0"/>
              <a:t>  </a:t>
            </a:r>
          </a:p>
          <a:p>
            <a:pPr marL="0" indent="0">
              <a:buNone/>
            </a:pPr>
            <a:r>
              <a:rPr lang="en-US" altLang="zh-TW" sz="2300" dirty="0" smtClean="0"/>
              <a:t> </a:t>
            </a:r>
            <a:r>
              <a:rPr lang="zh-TW" altLang="en-US" sz="2300" dirty="0" smtClean="0"/>
              <a:t>→</a:t>
            </a:r>
            <a:r>
              <a:rPr lang="en-US" altLang="zh-TW" sz="2300" dirty="0" smtClean="0"/>
              <a:t>need </a:t>
            </a:r>
            <a:r>
              <a:rPr lang="en-US" altLang="zh-TW" sz="2300" dirty="0"/>
              <a:t>a semantic mechanism to </a:t>
            </a:r>
            <a:r>
              <a:rPr lang="en-US" altLang="zh-TW" sz="2300" dirty="0" smtClean="0"/>
              <a:t>identify </a:t>
            </a:r>
            <a:r>
              <a:rPr lang="en-US" altLang="zh-TW" sz="2300" dirty="0"/>
              <a:t>topical query refinements</a:t>
            </a:r>
            <a:r>
              <a:rPr lang="en-US" altLang="zh-TW" sz="2000" dirty="0"/>
              <a:t>.</a:t>
            </a:r>
            <a:endParaRPr lang="zh-TW" altLang="en-US" sz="2000" dirty="0"/>
          </a:p>
          <a:p>
            <a:pPr marL="320040" lvl="1" indent="0">
              <a:buNone/>
            </a:pPr>
            <a:endParaRPr lang="en-US" altLang="zh-TW" sz="2400" dirty="0" smtClean="0"/>
          </a:p>
          <a:p>
            <a:pPr marL="320040" lvl="1" indent="0">
              <a:buNone/>
            </a:pPr>
            <a:endParaRPr lang="en-US" altLang="zh-TW" sz="17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01676" y="6614133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5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891708" y="3452327"/>
            <a:ext cx="39701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queries 4, 5, and 6 in </a:t>
            </a:r>
            <a:r>
              <a:rPr lang="en-US" altLang="zh-TW" dirty="0" smtClean="0"/>
              <a:t>Table </a:t>
            </a:r>
            <a:r>
              <a:rPr lang="en-US" altLang="zh-TW" dirty="0"/>
              <a:t>1 </a:t>
            </a:r>
            <a:r>
              <a:rPr lang="en-US" altLang="zh-TW" dirty="0" smtClean="0"/>
              <a:t>may </a:t>
            </a:r>
          </a:p>
          <a:p>
            <a:r>
              <a:rPr lang="en-US" altLang="zh-TW" dirty="0" smtClean="0"/>
              <a:t>belong </a:t>
            </a:r>
            <a:r>
              <a:rPr lang="en-US" altLang="zh-TW" dirty="0"/>
              <a:t>to the same </a:t>
            </a:r>
            <a:r>
              <a:rPr lang="en-US" altLang="zh-TW" dirty="0" smtClean="0"/>
              <a:t>task</a:t>
            </a:r>
          </a:p>
          <a:p>
            <a:endParaRPr lang="en-US" altLang="zh-TW" dirty="0"/>
          </a:p>
          <a:p>
            <a:r>
              <a:rPr lang="en-US" altLang="zh-TW" dirty="0" smtClean="0"/>
              <a:t>“cat”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, </a:t>
            </a:r>
            <a:r>
              <a:rPr lang="en-US" altLang="zh-TW" dirty="0"/>
              <a:t>“dog” </a:t>
            </a:r>
            <a:r>
              <a:rPr lang="en-US" altLang="zh-TW" dirty="0" smtClean="0"/>
              <a:t>and </a:t>
            </a:r>
            <a:r>
              <a:rPr lang="en-US" altLang="zh-TW" dirty="0"/>
              <a:t>“snake</a:t>
            </a:r>
            <a:r>
              <a:rPr lang="en-US" altLang="zh-TW" dirty="0" smtClean="0"/>
              <a:t>” may </a:t>
            </a:r>
            <a:r>
              <a:rPr lang="en-US" altLang="zh-TW" dirty="0"/>
              <a:t>be of the </a:t>
            </a:r>
            <a:endParaRPr lang="en-US" altLang="zh-TW" dirty="0" smtClean="0"/>
          </a:p>
          <a:p>
            <a:r>
              <a:rPr lang="en-US" altLang="zh-TW" dirty="0" smtClean="0"/>
              <a:t>same </a:t>
            </a:r>
            <a:r>
              <a:rPr lang="en-US" altLang="zh-TW" dirty="0"/>
              <a:t>topic </a:t>
            </a:r>
            <a:r>
              <a:rPr lang="en-US" altLang="zh-TW" dirty="0" smtClean="0"/>
              <a:t>(“</a:t>
            </a:r>
            <a:r>
              <a:rPr lang="en-US" altLang="zh-TW" dirty="0"/>
              <a:t>animal</a:t>
            </a:r>
            <a:r>
              <a:rPr lang="en-US" altLang="zh-TW" dirty="0" smtClean="0"/>
              <a:t>”)</a:t>
            </a:r>
          </a:p>
          <a:p>
            <a:endParaRPr lang="en-US" altLang="zh-TW" dirty="0"/>
          </a:p>
        </p:txBody>
      </p:sp>
      <p:grpSp>
        <p:nvGrpSpPr>
          <p:cNvPr id="14" name="群組 13"/>
          <p:cNvGrpSpPr/>
          <p:nvPr/>
        </p:nvGrpSpPr>
        <p:grpSpPr>
          <a:xfrm>
            <a:off x="1043608" y="3452327"/>
            <a:ext cx="3848100" cy="2324100"/>
            <a:chOff x="1431960" y="3167440"/>
            <a:chExt cx="3848100" cy="2324100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1960" y="3167440"/>
              <a:ext cx="3848100" cy="2324100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1547664" y="4185084"/>
              <a:ext cx="3600400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33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 startAt="2"/>
            </a:pPr>
            <a:r>
              <a:rPr lang="en-US" altLang="zh-TW" sz="2400" dirty="0"/>
              <a:t>inferring semantics from a query or a short piece of text is a complex</a:t>
            </a:r>
            <a:r>
              <a:rPr lang="zh-TW" altLang="en-US" sz="2400" dirty="0"/>
              <a:t> </a:t>
            </a:r>
            <a:r>
              <a:rPr lang="en-US" altLang="zh-TW" sz="2400" dirty="0"/>
              <a:t>task. </a:t>
            </a:r>
          </a:p>
          <a:p>
            <a:pPr lvl="2"/>
            <a:r>
              <a:rPr lang="en-US" altLang="zh-TW" sz="2000" dirty="0" err="1"/>
              <a:t>Lucchese</a:t>
            </a:r>
            <a:r>
              <a:rPr lang="en-US" altLang="zh-TW" sz="2000" dirty="0"/>
              <a:t> et. al. </a:t>
            </a:r>
            <a:r>
              <a:rPr lang="en-US" altLang="zh-TW" sz="2000" dirty="0" smtClean="0"/>
              <a:t>address </a:t>
            </a:r>
            <a:r>
              <a:rPr lang="en-US" altLang="zh-TW" sz="2000" dirty="0"/>
              <a:t>this problem by simply mapping each word in a query to a set of Wikipedia articles that contain the word.</a:t>
            </a:r>
          </a:p>
          <a:p>
            <a:pPr marL="685800" lvl="2" indent="0">
              <a:buNone/>
            </a:pPr>
            <a:endParaRPr lang="en-US" altLang="zh-TW" sz="2000" dirty="0" smtClean="0"/>
          </a:p>
          <a:p>
            <a:pPr marL="685800" lvl="2" indent="0">
              <a:buNone/>
            </a:pPr>
            <a:endParaRPr lang="en-US" altLang="zh-TW" sz="2000" dirty="0" smtClean="0"/>
          </a:p>
          <a:p>
            <a:pPr marL="685800" lvl="2" indent="0">
              <a:buNone/>
            </a:pPr>
            <a:endParaRPr lang="en-US" altLang="zh-TW" sz="2000" dirty="0" smtClean="0"/>
          </a:p>
          <a:p>
            <a:pPr marL="685800" lvl="2" indent="0">
              <a:buNone/>
            </a:pPr>
            <a:endParaRPr lang="en-US" altLang="zh-TW" sz="2000" dirty="0"/>
          </a:p>
          <a:p>
            <a:pPr marL="880110" lvl="1" indent="-514350">
              <a:buFont typeface="+mj-lt"/>
              <a:buAutoNum type="arabicPeriod" startAt="3"/>
            </a:pPr>
            <a:r>
              <a:rPr lang="en-US" altLang="zh-TW" sz="2400" dirty="0"/>
              <a:t>tasks in one session may interleave</a:t>
            </a:r>
          </a:p>
          <a:p>
            <a:pPr lvl="2"/>
            <a:r>
              <a:rPr lang="en-US" altLang="zh-TW" sz="2000" dirty="0"/>
              <a:t>Sequential </a:t>
            </a:r>
            <a:r>
              <a:rPr lang="en-US" altLang="zh-TW" sz="2000" dirty="0" smtClean="0"/>
              <a:t>Cut</a:t>
            </a:r>
            <a:endParaRPr lang="en-US" altLang="zh-TW" sz="2000" dirty="0"/>
          </a:p>
          <a:p>
            <a:pPr lvl="2"/>
            <a:r>
              <a:rPr lang="en-US" altLang="zh-TW" sz="2000" dirty="0" smtClean="0"/>
              <a:t>Graph </a:t>
            </a:r>
            <a:r>
              <a:rPr lang="en-US" altLang="zh-TW" sz="2000" dirty="0"/>
              <a:t>Cut </a:t>
            </a:r>
            <a:r>
              <a:rPr lang="en-US" altLang="zh-TW" sz="2000" dirty="0" smtClean="0"/>
              <a:t>algorithm</a:t>
            </a:r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01676" y="6614133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6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99992" y="3212976"/>
            <a:ext cx="1884378" cy="5598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tiger</a:t>
            </a:r>
          </a:p>
          <a:p>
            <a:pPr algn="ctr"/>
            <a:r>
              <a:rPr lang="en-US" altLang="zh-TW" dirty="0" smtClean="0">
                <a:solidFill>
                  <a:schemeClr val="accent5"/>
                </a:solidFill>
              </a:rPr>
              <a:t>concept-animal</a:t>
            </a:r>
            <a:endParaRPr lang="zh-TW" altLang="en-US" dirty="0">
              <a:solidFill>
                <a:schemeClr val="accent5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04458" y="3573016"/>
            <a:ext cx="1884378" cy="5598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t</a:t>
            </a:r>
            <a:r>
              <a:rPr lang="en-US" altLang="zh-TW" dirty="0" smtClean="0"/>
              <a:t>iger woods</a:t>
            </a:r>
          </a:p>
        </p:txBody>
      </p:sp>
      <p:sp>
        <p:nvSpPr>
          <p:cNvPr id="14" name="矩形 13"/>
          <p:cNvSpPr/>
          <p:nvPr/>
        </p:nvSpPr>
        <p:spPr>
          <a:xfrm>
            <a:off x="4496138" y="3925212"/>
            <a:ext cx="1884378" cy="5598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woods</a:t>
            </a:r>
          </a:p>
          <a:p>
            <a:pPr algn="ctr"/>
            <a:r>
              <a:rPr lang="en-US" altLang="zh-TW" dirty="0" smtClean="0">
                <a:solidFill>
                  <a:schemeClr val="accent5"/>
                </a:solidFill>
              </a:rPr>
              <a:t>concept-material</a:t>
            </a:r>
            <a:endParaRPr lang="zh-TW" altLang="en-US" dirty="0">
              <a:solidFill>
                <a:schemeClr val="accent5"/>
              </a:solidFill>
            </a:endParaRPr>
          </a:p>
        </p:txBody>
      </p:sp>
      <p:cxnSp>
        <p:nvCxnSpPr>
          <p:cNvPr id="16" name="直線單箭頭接點 15"/>
          <p:cNvCxnSpPr>
            <a:stCxn id="13" idx="3"/>
            <a:endCxn id="8" idx="1"/>
          </p:cNvCxnSpPr>
          <p:nvPr/>
        </p:nvCxnSpPr>
        <p:spPr>
          <a:xfrm flipV="1">
            <a:off x="3788836" y="3492894"/>
            <a:ext cx="7111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endCxn id="14" idx="1"/>
          </p:cNvCxnSpPr>
          <p:nvPr/>
        </p:nvCxnSpPr>
        <p:spPr>
          <a:xfrm>
            <a:off x="3788836" y="3876766"/>
            <a:ext cx="707302" cy="328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01676" y="6614133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7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595120" y="2069338"/>
            <a:ext cx="6699266" cy="3807934"/>
            <a:chOff x="1259632" y="2049372"/>
            <a:chExt cx="7050433" cy="3672814"/>
          </a:xfrm>
        </p:grpSpPr>
        <p:grpSp>
          <p:nvGrpSpPr>
            <p:cNvPr id="7" name="群組 6"/>
            <p:cNvGrpSpPr/>
            <p:nvPr/>
          </p:nvGrpSpPr>
          <p:grpSpPr>
            <a:xfrm>
              <a:off x="1259632" y="2049372"/>
              <a:ext cx="6679142" cy="3672814"/>
              <a:chOff x="1259632" y="1988485"/>
              <a:chExt cx="6679142" cy="3672814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1259632" y="1988485"/>
                <a:ext cx="6659061" cy="3672814"/>
                <a:chOff x="1079612" y="1983617"/>
                <a:chExt cx="6659061" cy="3672814"/>
              </a:xfrm>
            </p:grpSpPr>
            <p:grpSp>
              <p:nvGrpSpPr>
                <p:cNvPr id="11" name="群組 10"/>
                <p:cNvGrpSpPr/>
                <p:nvPr/>
              </p:nvGrpSpPr>
              <p:grpSpPr>
                <a:xfrm>
                  <a:off x="1079612" y="1983617"/>
                  <a:ext cx="3384376" cy="3672814"/>
                  <a:chOff x="1475656" y="2060848"/>
                  <a:chExt cx="3384376" cy="3672814"/>
                </a:xfrm>
              </p:grpSpPr>
              <p:grpSp>
                <p:nvGrpSpPr>
                  <p:cNvPr id="15" name="群組 14"/>
                  <p:cNvGrpSpPr/>
                  <p:nvPr/>
                </p:nvGrpSpPr>
                <p:grpSpPr>
                  <a:xfrm>
                    <a:off x="1475656" y="2349286"/>
                    <a:ext cx="3384376" cy="3384376"/>
                    <a:chOff x="899592" y="1916832"/>
                    <a:chExt cx="3384376" cy="3384376"/>
                  </a:xfrm>
                </p:grpSpPr>
                <p:sp>
                  <p:nvSpPr>
                    <p:cNvPr id="17" name="五邊形 16"/>
                    <p:cNvSpPr/>
                    <p:nvPr/>
                  </p:nvSpPr>
                  <p:spPr>
                    <a:xfrm>
                      <a:off x="1187624" y="2420888"/>
                      <a:ext cx="2304256" cy="432048"/>
                    </a:xfrm>
                    <a:prstGeom prst="homePlate">
                      <a:avLst/>
                    </a:prstGeom>
                  </p:spPr>
                  <p:style>
                    <a:lnRef idx="3">
                      <a:schemeClr val="lt1"/>
                    </a:lnRef>
                    <a:fillRef idx="1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dirty="0" smtClean="0"/>
                        <a:t>Conceptual Features</a:t>
                      </a:r>
                    </a:p>
                  </p:txBody>
                </p:sp>
                <p:sp>
                  <p:nvSpPr>
                    <p:cNvPr id="18" name="五邊形 17"/>
                    <p:cNvSpPr/>
                    <p:nvPr/>
                  </p:nvSpPr>
                  <p:spPr>
                    <a:xfrm>
                      <a:off x="1187624" y="3093166"/>
                      <a:ext cx="2304256" cy="432048"/>
                    </a:xfrm>
                    <a:prstGeom prst="homePlate">
                      <a:avLst/>
                    </a:prstGeom>
                  </p:spPr>
                  <p:style>
                    <a:lnRef idx="3">
                      <a:schemeClr val="lt1"/>
                    </a:lnRef>
                    <a:fillRef idx="1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altLang="zh-TW" dirty="0" smtClean="0"/>
                        <a:t> Lexical Features</a:t>
                      </a:r>
                    </a:p>
                  </p:txBody>
                </p:sp>
                <p:sp>
                  <p:nvSpPr>
                    <p:cNvPr id="19" name="五邊形 18"/>
                    <p:cNvSpPr/>
                    <p:nvPr/>
                  </p:nvSpPr>
                  <p:spPr>
                    <a:xfrm>
                      <a:off x="1197157" y="3717235"/>
                      <a:ext cx="2304256" cy="432048"/>
                    </a:xfrm>
                    <a:prstGeom prst="homePlate">
                      <a:avLst/>
                    </a:prstGeom>
                  </p:spPr>
                  <p:style>
                    <a:lnRef idx="3">
                      <a:schemeClr val="lt1"/>
                    </a:lnRef>
                    <a:fillRef idx="1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altLang="zh-TW" dirty="0" smtClean="0"/>
                        <a:t> Template Features</a:t>
                      </a:r>
                    </a:p>
                  </p:txBody>
                </p:sp>
                <p:sp>
                  <p:nvSpPr>
                    <p:cNvPr id="20" name="五邊形 19"/>
                    <p:cNvSpPr/>
                    <p:nvPr/>
                  </p:nvSpPr>
                  <p:spPr>
                    <a:xfrm>
                      <a:off x="1197157" y="4365104"/>
                      <a:ext cx="2304256" cy="432048"/>
                    </a:xfrm>
                    <a:prstGeom prst="homePlate">
                      <a:avLst/>
                    </a:prstGeom>
                  </p:spPr>
                  <p:style>
                    <a:lnRef idx="3">
                      <a:schemeClr val="lt1"/>
                    </a:lnRef>
                    <a:fillRef idx="1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altLang="zh-TW" dirty="0" smtClean="0"/>
                        <a:t> Temporal Features</a:t>
                      </a:r>
                      <a:endParaRPr lang="zh-TW" altLang="en-US" dirty="0"/>
                    </a:p>
                  </p:txBody>
                </p:sp>
                <p:sp>
                  <p:nvSpPr>
                    <p:cNvPr id="21" name="橢圓 20"/>
                    <p:cNvSpPr/>
                    <p:nvPr/>
                  </p:nvSpPr>
                  <p:spPr>
                    <a:xfrm rot="16200000">
                      <a:off x="2328105" y="3243081"/>
                      <a:ext cx="2868522" cy="648072"/>
                    </a:xfrm>
                    <a:prstGeom prst="ellipse">
                      <a:avLst/>
                    </a:prstGeom>
                  </p:spPr>
                  <p:style>
                    <a:lnRef idx="3">
                      <a:schemeClr val="lt1"/>
                    </a:lnRef>
                    <a:fillRef idx="1">
                      <a:schemeClr val="accent5"/>
                    </a:fillRef>
                    <a:effectRef idx="1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dirty="0" smtClean="0"/>
                        <a:t>Supervised machine learning process</a:t>
                      </a:r>
                      <a:endParaRPr lang="zh-TW" altLang="en-US" dirty="0"/>
                    </a:p>
                  </p:txBody>
                </p:sp>
                <p:sp>
                  <p:nvSpPr>
                    <p:cNvPr id="22" name="矩形 21"/>
                    <p:cNvSpPr/>
                    <p:nvPr/>
                  </p:nvSpPr>
                  <p:spPr>
                    <a:xfrm>
                      <a:off x="899592" y="1916832"/>
                      <a:ext cx="3384376" cy="3384376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sp>
                <p:nvSpPr>
                  <p:cNvPr id="16" name="矩形 15"/>
                  <p:cNvSpPr/>
                  <p:nvPr/>
                </p:nvSpPr>
                <p:spPr>
                  <a:xfrm>
                    <a:off x="1475656" y="2060848"/>
                    <a:ext cx="3384376" cy="28843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1.</a:t>
                    </a:r>
                    <a:r>
                      <a:rPr lang="zh-TW" altLang="en-US" dirty="0" smtClean="0"/>
                      <a:t> </a:t>
                    </a:r>
                    <a:r>
                      <a:rPr lang="en-US" altLang="zh-TW" dirty="0" smtClean="0"/>
                      <a:t>Similarity Calculation</a:t>
                    </a:r>
                    <a:endParaRPr lang="zh-TW" altLang="en-US" dirty="0"/>
                  </a:p>
                </p:txBody>
              </p:sp>
            </p:grpSp>
            <p:grpSp>
              <p:nvGrpSpPr>
                <p:cNvPr id="12" name="群組 11"/>
                <p:cNvGrpSpPr/>
                <p:nvPr/>
              </p:nvGrpSpPr>
              <p:grpSpPr>
                <a:xfrm>
                  <a:off x="4314700" y="3678108"/>
                  <a:ext cx="3423973" cy="624069"/>
                  <a:chOff x="4314700" y="3678108"/>
                  <a:chExt cx="3423973" cy="624069"/>
                </a:xfrm>
              </p:grpSpPr>
              <p:sp>
                <p:nvSpPr>
                  <p:cNvPr id="13" name="向右箭號 12"/>
                  <p:cNvSpPr/>
                  <p:nvPr/>
                </p:nvSpPr>
                <p:spPr>
                  <a:xfrm>
                    <a:off x="4314700" y="3892201"/>
                    <a:ext cx="807228" cy="144321"/>
                  </a:xfrm>
                  <a:prstGeom prst="right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4" name="矩形 13"/>
                  <p:cNvSpPr/>
                  <p:nvPr/>
                </p:nvSpPr>
                <p:spPr>
                  <a:xfrm>
                    <a:off x="5129550" y="3678108"/>
                    <a:ext cx="2609123" cy="624069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lvl="1" algn="ctr"/>
                    <a:r>
                      <a:rPr lang="zh-TW" altLang="en-US" sz="2000" dirty="0" smtClean="0"/>
                      <a:t> </a:t>
                    </a:r>
                    <a:endParaRPr lang="en-US" altLang="zh-TW" sz="1600" dirty="0" smtClean="0"/>
                  </a:p>
                </p:txBody>
              </p:sp>
            </p:grpSp>
          </p:grpSp>
          <p:sp>
            <p:nvSpPr>
              <p:cNvPr id="10" name="矩形 9"/>
              <p:cNvSpPr/>
              <p:nvPr/>
            </p:nvSpPr>
            <p:spPr>
              <a:xfrm>
                <a:off x="5309570" y="3276088"/>
                <a:ext cx="2629204" cy="38429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2.</a:t>
                </a:r>
                <a:r>
                  <a:rPr lang="en-US" altLang="zh-TW" dirty="0"/>
                  <a:t> Task Identification</a:t>
                </a:r>
                <a:endParaRPr lang="zh-TW" altLang="en-US" dirty="0"/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5301948" y="3846958"/>
              <a:ext cx="3008117" cy="326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altLang="zh-TW" sz="1600" dirty="0"/>
                <a:t>Sequential Cut and </a:t>
              </a:r>
              <a:r>
                <a:rPr lang="en-US" altLang="zh-TW" sz="1600" dirty="0" smtClean="0"/>
                <a:t>Merge</a:t>
              </a:r>
              <a:endParaRPr lang="en-US" altLang="zh-TW" sz="1600" dirty="0"/>
            </a:p>
          </p:txBody>
        </p:sp>
      </p:grpSp>
      <p:sp>
        <p:nvSpPr>
          <p:cNvPr id="4" name="矩形 3"/>
          <p:cNvSpPr/>
          <p:nvPr/>
        </p:nvSpPr>
        <p:spPr>
          <a:xfrm>
            <a:off x="467544" y="2368387"/>
            <a:ext cx="576064" cy="3508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51520" y="2069338"/>
            <a:ext cx="1080120" cy="299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session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503548" y="2492896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q1</a:t>
            </a:r>
            <a:endParaRPr lang="zh-TW" altLang="en-US" dirty="0"/>
          </a:p>
        </p:txBody>
      </p:sp>
      <p:sp>
        <p:nvSpPr>
          <p:cNvPr id="25" name="橢圓 24"/>
          <p:cNvSpPr/>
          <p:nvPr/>
        </p:nvSpPr>
        <p:spPr>
          <a:xfrm>
            <a:off x="503548" y="3267415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q2</a:t>
            </a:r>
            <a:endParaRPr lang="zh-TW" altLang="en-US" dirty="0"/>
          </a:p>
        </p:txBody>
      </p:sp>
      <p:sp>
        <p:nvSpPr>
          <p:cNvPr id="26" name="橢圓 25"/>
          <p:cNvSpPr/>
          <p:nvPr/>
        </p:nvSpPr>
        <p:spPr>
          <a:xfrm>
            <a:off x="503548" y="4079385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q3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>
          <a:xfrm>
            <a:off x="485249" y="4934103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q4</a:t>
            </a:r>
            <a:endParaRPr lang="zh-TW" altLang="en-US" dirty="0"/>
          </a:p>
        </p:txBody>
      </p:sp>
      <p:cxnSp>
        <p:nvCxnSpPr>
          <p:cNvPr id="29" name="直線單箭頭接點 28"/>
          <p:cNvCxnSpPr>
            <a:stCxn id="4" idx="3"/>
          </p:cNvCxnSpPr>
          <p:nvPr/>
        </p:nvCxnSpPr>
        <p:spPr>
          <a:xfrm>
            <a:off x="1043608" y="4122830"/>
            <a:ext cx="288032" cy="1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1331640" y="1988840"/>
            <a:ext cx="6768752" cy="4032448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4" name="直線單箭頭接點 33"/>
          <p:cNvCxnSpPr/>
          <p:nvPr/>
        </p:nvCxnSpPr>
        <p:spPr>
          <a:xfrm>
            <a:off x="8100392" y="4079263"/>
            <a:ext cx="288032" cy="1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8460432" y="2597641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q1</a:t>
            </a:r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8460432" y="4682969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q2</a:t>
            </a:r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8460432" y="3261774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q3</a:t>
            </a:r>
            <a:endParaRPr lang="zh-TW" altLang="en-US" dirty="0"/>
          </a:p>
        </p:txBody>
      </p:sp>
      <p:sp>
        <p:nvSpPr>
          <p:cNvPr id="39" name="橢圓 38"/>
          <p:cNvSpPr/>
          <p:nvPr/>
        </p:nvSpPr>
        <p:spPr>
          <a:xfrm>
            <a:off x="8460432" y="5354672"/>
            <a:ext cx="504056" cy="52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q4</a:t>
            </a:r>
            <a:endParaRPr lang="zh-TW" altLang="en-US" dirty="0"/>
          </a:p>
        </p:txBody>
      </p:sp>
      <p:grpSp>
        <p:nvGrpSpPr>
          <p:cNvPr id="42" name="群組 41"/>
          <p:cNvGrpSpPr/>
          <p:nvPr/>
        </p:nvGrpSpPr>
        <p:grpSpPr>
          <a:xfrm>
            <a:off x="8357999" y="2183721"/>
            <a:ext cx="762516" cy="1749335"/>
            <a:chOff x="8357999" y="2183721"/>
            <a:chExt cx="762516" cy="1749335"/>
          </a:xfrm>
        </p:grpSpPr>
        <p:sp>
          <p:nvSpPr>
            <p:cNvPr id="40" name="矩形 39"/>
            <p:cNvSpPr/>
            <p:nvPr/>
          </p:nvSpPr>
          <p:spPr>
            <a:xfrm>
              <a:off x="8388424" y="2218862"/>
              <a:ext cx="648072" cy="171419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8357999" y="2183721"/>
              <a:ext cx="76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Task 1</a:t>
              </a:r>
              <a:endParaRPr lang="zh-TW" altLang="en-US" dirty="0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8331202" y="4271953"/>
            <a:ext cx="762516" cy="1749335"/>
            <a:chOff x="8357999" y="2183721"/>
            <a:chExt cx="762516" cy="1749335"/>
          </a:xfrm>
        </p:grpSpPr>
        <p:sp>
          <p:nvSpPr>
            <p:cNvPr id="44" name="矩形 43"/>
            <p:cNvSpPr/>
            <p:nvPr/>
          </p:nvSpPr>
          <p:spPr>
            <a:xfrm>
              <a:off x="8388424" y="2218862"/>
              <a:ext cx="648072" cy="171419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8357999" y="2183721"/>
              <a:ext cx="76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Task 2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921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8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altLang="zh-TW" b="1" dirty="0" smtClean="0"/>
              <a:t>Method</a:t>
            </a:r>
          </a:p>
          <a:p>
            <a:pPr lvl="1"/>
            <a:r>
              <a:rPr lang="en-US" altLang="zh-TW" sz="2400" b="1" dirty="0" smtClean="0"/>
              <a:t>Similarity Calculation</a:t>
            </a:r>
          </a:p>
          <a:p>
            <a:pPr lvl="1"/>
            <a:r>
              <a:rPr lang="en-US" altLang="zh-TW" sz="2400" b="1" dirty="0" smtClean="0"/>
              <a:t>Task Identification</a:t>
            </a:r>
            <a:endParaRPr lang="en-US" altLang="zh-TW" sz="2400" b="1" dirty="0"/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r>
              <a:rPr lang="en-US" altLang="zh-TW" sz="2700" dirty="0" smtClean="0"/>
              <a:t>A huge semantic network</a:t>
            </a:r>
          </a:p>
          <a:p>
            <a:r>
              <a:rPr lang="en-US" altLang="zh-TW" sz="2700" dirty="0"/>
              <a:t>Node divided into three categories</a:t>
            </a:r>
            <a:endParaRPr lang="en-US" altLang="zh-TW" sz="2700" dirty="0" smtClean="0"/>
          </a:p>
          <a:p>
            <a:pPr lvl="1"/>
            <a:r>
              <a:rPr lang="en-US" altLang="zh-TW" sz="2000" dirty="0" smtClean="0"/>
              <a:t>entities </a:t>
            </a:r>
            <a:r>
              <a:rPr lang="en-US" altLang="zh-TW" sz="2000" dirty="0"/>
              <a:t>(e.g., “</a:t>
            </a:r>
            <a:r>
              <a:rPr lang="en-US" altLang="zh-TW" sz="2000" dirty="0" smtClean="0"/>
              <a:t>Barack Obama”)</a:t>
            </a:r>
          </a:p>
          <a:p>
            <a:pPr lvl="1"/>
            <a:r>
              <a:rPr lang="en-US" altLang="zh-TW" sz="2000" dirty="0"/>
              <a:t>concepts 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e.g., “President of America</a:t>
            </a:r>
            <a:r>
              <a:rPr lang="en-US" altLang="zh-TW" sz="2000" dirty="0" smtClean="0"/>
              <a:t>”)</a:t>
            </a:r>
          </a:p>
          <a:p>
            <a:pPr lvl="1"/>
            <a:r>
              <a:rPr lang="en-US" altLang="zh-TW" sz="2000" dirty="0"/>
              <a:t>attributes (e.g., “age”, “color</a:t>
            </a:r>
            <a:r>
              <a:rPr lang="en-US" altLang="zh-TW" sz="2000" dirty="0" smtClean="0"/>
              <a:t>”)</a:t>
            </a:r>
          </a:p>
          <a:p>
            <a:r>
              <a:rPr lang="en-US" altLang="zh-TW" sz="2700" dirty="0" smtClean="0"/>
              <a:t>Edges represent the </a:t>
            </a:r>
            <a:r>
              <a:rPr lang="en-US" altLang="zh-TW" sz="2700" dirty="0"/>
              <a:t>relationships </a:t>
            </a:r>
            <a:r>
              <a:rPr lang="en-US" altLang="zh-TW" sz="2700" dirty="0" smtClean="0"/>
              <a:t>between nodes</a:t>
            </a:r>
          </a:p>
          <a:p>
            <a:pPr lvl="1"/>
            <a:r>
              <a:rPr lang="en-US" altLang="zh-TW" sz="2000" dirty="0" err="1" smtClean="0"/>
              <a:t>isAttributeOf</a:t>
            </a:r>
            <a:r>
              <a:rPr lang="en-US" altLang="zh-TW" sz="2000" dirty="0" smtClean="0"/>
              <a:t> between attributes </a:t>
            </a:r>
            <a:r>
              <a:rPr lang="en-US" altLang="zh-TW" sz="2000" dirty="0"/>
              <a:t>and </a:t>
            </a:r>
            <a:r>
              <a:rPr lang="en-US" altLang="zh-TW" sz="2000" dirty="0" smtClean="0"/>
              <a:t>concepts</a:t>
            </a:r>
          </a:p>
          <a:p>
            <a:pPr marL="365760" lvl="1" indent="0">
              <a:buNone/>
            </a:pPr>
            <a:r>
              <a:rPr lang="en-US" altLang="zh-TW" sz="2000" dirty="0" smtClean="0"/>
              <a:t>(</a:t>
            </a:r>
            <a:r>
              <a:rPr lang="en-US" altLang="zh-TW" sz="2000" dirty="0"/>
              <a:t>e.g</a:t>
            </a:r>
            <a:r>
              <a:rPr lang="en-US" altLang="zh-TW" sz="2000" dirty="0" smtClean="0"/>
              <a:t>.,</a:t>
            </a:r>
            <a:r>
              <a:rPr lang="en-US" altLang="zh-TW" sz="2000" dirty="0"/>
              <a:t> “</a:t>
            </a:r>
            <a:r>
              <a:rPr lang="en-US" altLang="zh-TW" sz="2000" dirty="0" smtClean="0"/>
              <a:t> population” </a:t>
            </a:r>
            <a:r>
              <a:rPr lang="en-US" altLang="zh-TW" sz="2000" dirty="0" err="1" smtClean="0"/>
              <a:t>isAttributeOf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“country</a:t>
            </a:r>
            <a:r>
              <a:rPr lang="en-US" altLang="zh-TW" sz="2000" dirty="0" smtClean="0"/>
              <a:t>”)</a:t>
            </a:r>
          </a:p>
          <a:p>
            <a:pPr lvl="1"/>
            <a:r>
              <a:rPr lang="en-US" altLang="zh-TW" sz="2000" dirty="0" err="1" smtClean="0"/>
              <a:t>isA</a:t>
            </a:r>
            <a:r>
              <a:rPr lang="en-US" altLang="zh-TW" sz="2000" dirty="0" smtClean="0"/>
              <a:t> between entities and </a:t>
            </a:r>
            <a:r>
              <a:rPr lang="en-US" altLang="zh-TW" sz="2000" dirty="0"/>
              <a:t>concepts </a:t>
            </a:r>
            <a:endParaRPr lang="en-US" altLang="zh-TW" sz="2000" dirty="0" smtClean="0"/>
          </a:p>
          <a:p>
            <a:pPr marL="365760" lvl="1" indent="0">
              <a:buNone/>
            </a:pPr>
            <a:r>
              <a:rPr lang="en-US" altLang="zh-TW" sz="2000" dirty="0" smtClean="0"/>
              <a:t>(e.g</a:t>
            </a:r>
            <a:r>
              <a:rPr lang="en-US" altLang="zh-TW" sz="2000" dirty="0"/>
              <a:t>., “Barack </a:t>
            </a:r>
            <a:r>
              <a:rPr lang="en-US" altLang="zh-TW" sz="2000" dirty="0" smtClean="0"/>
              <a:t>Obama” </a:t>
            </a:r>
            <a:r>
              <a:rPr lang="en-US" altLang="zh-TW" sz="2000" dirty="0" err="1" smtClean="0"/>
              <a:t>isA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“President of America</a:t>
            </a:r>
            <a:r>
              <a:rPr lang="en-US" altLang="zh-TW" sz="2000" dirty="0" smtClean="0"/>
              <a:t>”)</a:t>
            </a: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613524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AAB973F-BD80-47AD-9761-6B70DF3375E0}" type="slidenum">
              <a:rPr lang="zh-TW" altLang="en-US" smtClean="0">
                <a:solidFill>
                  <a:schemeClr val="tx1"/>
                </a:solidFill>
              </a:rPr>
              <a:t>9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Probase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92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1050</TotalTime>
  <Words>1656</Words>
  <Application>Microsoft Office PowerPoint</Application>
  <PresentationFormat>如螢幕大小 (4:3)</PresentationFormat>
  <Paragraphs>275</Paragraphs>
  <Slides>23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中庸</vt:lpstr>
      <vt:lpstr>Identifying users' topical tasks in web search</vt:lpstr>
      <vt:lpstr>Outline</vt:lpstr>
      <vt:lpstr>Introduction</vt:lpstr>
      <vt:lpstr>Introduction</vt:lpstr>
      <vt:lpstr>Introduction</vt:lpstr>
      <vt:lpstr>Introduction</vt:lpstr>
      <vt:lpstr>Introduction</vt:lpstr>
      <vt:lpstr>Outline</vt:lpstr>
      <vt:lpstr>Probase</vt:lpstr>
      <vt:lpstr>Similarity Calculation</vt:lpstr>
      <vt:lpstr>Similarity Calculation</vt:lpstr>
      <vt:lpstr>Similarity Calculation</vt:lpstr>
      <vt:lpstr>Task Identification</vt:lpstr>
      <vt:lpstr>Task Identification</vt:lpstr>
      <vt:lpstr>Outline</vt:lpstr>
      <vt:lpstr>Dataset</vt:lpstr>
      <vt:lpstr>Evaluation metrics</vt:lpstr>
      <vt:lpstr>Effectiveness of Classifiers and Features</vt:lpstr>
      <vt:lpstr>Effectiveness of Classifiers and Features</vt:lpstr>
      <vt:lpstr>Accuracy of Algorithms</vt:lpstr>
      <vt:lpstr>Accuracy of Algorithms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users' topical tasks  in web search</dc:title>
  <dc:creator>Alice</dc:creator>
  <cp:lastModifiedBy>Alice</cp:lastModifiedBy>
  <cp:revision>69</cp:revision>
  <dcterms:created xsi:type="dcterms:W3CDTF">2013-12-23T07:48:30Z</dcterms:created>
  <dcterms:modified xsi:type="dcterms:W3CDTF">2013-12-25T06:02:00Z</dcterms:modified>
</cp:coreProperties>
</file>